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259" r:id="rId3"/>
    <p:sldId id="268" r:id="rId4"/>
    <p:sldId id="274" r:id="rId5"/>
    <p:sldId id="308" r:id="rId6"/>
    <p:sldId id="270" r:id="rId7"/>
    <p:sldId id="271" r:id="rId8"/>
    <p:sldId id="272" r:id="rId9"/>
    <p:sldId id="307" r:id="rId10"/>
    <p:sldId id="292" r:id="rId11"/>
    <p:sldId id="277" r:id="rId12"/>
    <p:sldId id="302" r:id="rId13"/>
    <p:sldId id="280" r:id="rId14"/>
    <p:sldId id="309" r:id="rId15"/>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597" userDrawn="1">
          <p15:clr>
            <a:srgbClr val="A4A3A4"/>
          </p15:clr>
        </p15:guide>
        <p15:guide id="3" pos="3863" userDrawn="1">
          <p15:clr>
            <a:srgbClr val="A4A3A4"/>
          </p15:clr>
        </p15:guide>
        <p15:guide id="4" orient="horz" pos="390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23E766-8920-C43B-6C28-0B3175F065B7}" name="Ben Leslie" initials="BL" userId="S::Ben.Leslie@rsm.com.au::83f0190d-04f4-4664-819e-732ae5f819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C37"/>
    <a:srgbClr val="265E20"/>
    <a:srgbClr val="00B0BD"/>
    <a:srgbClr val="A6E3DB"/>
    <a:srgbClr val="3F9C35"/>
    <a:srgbClr val="009CDE"/>
    <a:srgbClr val="277D72"/>
    <a:srgbClr val="222B36"/>
    <a:srgbClr val="BDF9FF"/>
    <a:srgbClr val="988F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guide orient="horz" pos="799"/>
        <p:guide pos="597"/>
        <p:guide pos="3863"/>
        <p:guide orient="horz" pos="3906"/>
      </p:guideLst>
    </p:cSldViewPr>
  </p:slideViewPr>
  <p:notesTextViewPr>
    <p:cViewPr>
      <p:scale>
        <a:sx n="1" d="1"/>
        <a:sy n="1" d="1"/>
      </p:scale>
      <p:origin x="0" y="0"/>
    </p:cViewPr>
  </p:notesTextViewPr>
  <p:notesViewPr>
    <p:cSldViewPr snapToGrid="0">
      <p:cViewPr varScale="1">
        <p:scale>
          <a:sx n="78" d="100"/>
          <a:sy n="78" d="100"/>
        </p:scale>
        <p:origin x="407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15374" y="1"/>
            <a:ext cx="2918831" cy="495029"/>
          </a:xfrm>
          <a:prstGeom prst="rect">
            <a:avLst/>
          </a:prstGeom>
        </p:spPr>
        <p:txBody>
          <a:bodyPr vert="horz" lIns="91440" tIns="45720" rIns="91440" bIns="45720" rtlCol="0"/>
          <a:lstStyle>
            <a:lvl1pPr algn="r">
              <a:defRPr sz="1200"/>
            </a:lvl1pPr>
          </a:lstStyle>
          <a:p>
            <a:fld id="{5386266B-E7E1-46A7-96CD-BC3E84929EE1}" type="datetimeFigureOut">
              <a:rPr lang="en-AU" smtClean="0"/>
              <a:t>27/08/2024</a:t>
            </a:fld>
            <a:endParaRPr lang="en-AU"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2" y="9371287"/>
            <a:ext cx="2918831" cy="495028"/>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vl1pPr>
          </a:lstStyle>
          <a:p>
            <a:fld id="{E066997B-73CF-4964-907C-C2BE1749CFE5}" type="slidenum">
              <a:rPr lang="en-AU" smtClean="0"/>
              <a:t>‹#›</a:t>
            </a:fld>
            <a:endParaRPr lang="en-AU" dirty="0"/>
          </a:p>
        </p:txBody>
      </p:sp>
    </p:spTree>
    <p:extLst>
      <p:ext uri="{BB962C8B-B14F-4D97-AF65-F5344CB8AC3E}">
        <p14:creationId xmlns:p14="http://schemas.microsoft.com/office/powerpoint/2010/main" val="51373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1</a:t>
            </a:fld>
            <a:endParaRPr lang="en-AU" dirty="0"/>
          </a:p>
        </p:txBody>
      </p:sp>
    </p:spTree>
    <p:extLst>
      <p:ext uri="{BB962C8B-B14F-4D97-AF65-F5344CB8AC3E}">
        <p14:creationId xmlns:p14="http://schemas.microsoft.com/office/powerpoint/2010/main" val="3997648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10</a:t>
            </a:fld>
            <a:endParaRPr lang="en-AU" dirty="0"/>
          </a:p>
        </p:txBody>
      </p:sp>
    </p:spTree>
    <p:extLst>
      <p:ext uri="{BB962C8B-B14F-4D97-AF65-F5344CB8AC3E}">
        <p14:creationId xmlns:p14="http://schemas.microsoft.com/office/powerpoint/2010/main" val="1946012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11</a:t>
            </a:fld>
            <a:endParaRPr lang="en-AU" dirty="0"/>
          </a:p>
        </p:txBody>
      </p:sp>
    </p:spTree>
    <p:extLst>
      <p:ext uri="{BB962C8B-B14F-4D97-AF65-F5344CB8AC3E}">
        <p14:creationId xmlns:p14="http://schemas.microsoft.com/office/powerpoint/2010/main" val="237844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12</a:t>
            </a:fld>
            <a:endParaRPr lang="en-AU" dirty="0"/>
          </a:p>
        </p:txBody>
      </p:sp>
    </p:spTree>
    <p:extLst>
      <p:ext uri="{BB962C8B-B14F-4D97-AF65-F5344CB8AC3E}">
        <p14:creationId xmlns:p14="http://schemas.microsoft.com/office/powerpoint/2010/main" val="428924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13</a:t>
            </a:fld>
            <a:endParaRPr lang="en-AU" dirty="0"/>
          </a:p>
        </p:txBody>
      </p:sp>
    </p:spTree>
    <p:extLst>
      <p:ext uri="{BB962C8B-B14F-4D97-AF65-F5344CB8AC3E}">
        <p14:creationId xmlns:p14="http://schemas.microsoft.com/office/powerpoint/2010/main" val="1901105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14</a:t>
            </a:fld>
            <a:endParaRPr lang="en-AU" dirty="0"/>
          </a:p>
        </p:txBody>
      </p:sp>
    </p:spTree>
    <p:extLst>
      <p:ext uri="{BB962C8B-B14F-4D97-AF65-F5344CB8AC3E}">
        <p14:creationId xmlns:p14="http://schemas.microsoft.com/office/powerpoint/2010/main" val="58697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066997B-73CF-4964-907C-C2BE1749CFE5}" type="slidenum">
              <a:rPr lang="en-AU" smtClean="0"/>
              <a:t>2</a:t>
            </a:fld>
            <a:endParaRPr lang="en-AU" dirty="0"/>
          </a:p>
        </p:txBody>
      </p:sp>
    </p:spTree>
    <p:extLst>
      <p:ext uri="{BB962C8B-B14F-4D97-AF65-F5344CB8AC3E}">
        <p14:creationId xmlns:p14="http://schemas.microsoft.com/office/powerpoint/2010/main" val="205731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3</a:t>
            </a:fld>
            <a:endParaRPr lang="en-AU" dirty="0"/>
          </a:p>
        </p:txBody>
      </p:sp>
    </p:spTree>
    <p:extLst>
      <p:ext uri="{BB962C8B-B14F-4D97-AF65-F5344CB8AC3E}">
        <p14:creationId xmlns:p14="http://schemas.microsoft.com/office/powerpoint/2010/main" val="3800871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4</a:t>
            </a:fld>
            <a:endParaRPr lang="en-AU" dirty="0"/>
          </a:p>
        </p:txBody>
      </p:sp>
    </p:spTree>
    <p:extLst>
      <p:ext uri="{BB962C8B-B14F-4D97-AF65-F5344CB8AC3E}">
        <p14:creationId xmlns:p14="http://schemas.microsoft.com/office/powerpoint/2010/main" val="3640431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5</a:t>
            </a:fld>
            <a:endParaRPr lang="en-AU" dirty="0"/>
          </a:p>
        </p:txBody>
      </p:sp>
    </p:spTree>
    <p:extLst>
      <p:ext uri="{BB962C8B-B14F-4D97-AF65-F5344CB8AC3E}">
        <p14:creationId xmlns:p14="http://schemas.microsoft.com/office/powerpoint/2010/main" val="159476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Shpiel for photo</a:t>
            </a:r>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6</a:t>
            </a:fld>
            <a:endParaRPr lang="en-AU" dirty="0"/>
          </a:p>
        </p:txBody>
      </p:sp>
    </p:spTree>
    <p:extLst>
      <p:ext uri="{BB962C8B-B14F-4D97-AF65-F5344CB8AC3E}">
        <p14:creationId xmlns:p14="http://schemas.microsoft.com/office/powerpoint/2010/main" val="3759003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7</a:t>
            </a:fld>
            <a:endParaRPr lang="en-AU" dirty="0"/>
          </a:p>
        </p:txBody>
      </p:sp>
    </p:spTree>
    <p:extLst>
      <p:ext uri="{BB962C8B-B14F-4D97-AF65-F5344CB8AC3E}">
        <p14:creationId xmlns:p14="http://schemas.microsoft.com/office/powerpoint/2010/main" val="2647467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8</a:t>
            </a:fld>
            <a:endParaRPr lang="en-AU" dirty="0"/>
          </a:p>
        </p:txBody>
      </p:sp>
    </p:spTree>
    <p:extLst>
      <p:ext uri="{BB962C8B-B14F-4D97-AF65-F5344CB8AC3E}">
        <p14:creationId xmlns:p14="http://schemas.microsoft.com/office/powerpoint/2010/main" val="119306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066997B-73CF-4964-907C-C2BE1749CFE5}" type="slidenum">
              <a:rPr lang="en-AU" smtClean="0"/>
              <a:t>9</a:t>
            </a:fld>
            <a:endParaRPr lang="en-AU" dirty="0"/>
          </a:p>
        </p:txBody>
      </p:sp>
    </p:spTree>
    <p:extLst>
      <p:ext uri="{BB962C8B-B14F-4D97-AF65-F5344CB8AC3E}">
        <p14:creationId xmlns:p14="http://schemas.microsoft.com/office/powerpoint/2010/main" val="146668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1AFA-25D9-BEE6-5D2D-699967790057}"/>
              </a:ext>
            </a:extLst>
          </p:cNvPr>
          <p:cNvSpPr>
            <a:spLocks noGrp="1"/>
          </p:cNvSpPr>
          <p:nvPr>
            <p:ph type="ctrTitle"/>
          </p:nvPr>
        </p:nvSpPr>
        <p:spPr>
          <a:xfrm>
            <a:off x="1524000" y="1122363"/>
            <a:ext cx="9144000" cy="2387600"/>
          </a:xfrm>
        </p:spPr>
        <p:txBody>
          <a:bodyPr anchor="b"/>
          <a:lstStyle>
            <a:lvl1pPr algn="ctr">
              <a:defRPr sz="6000"/>
            </a:lvl1pPr>
          </a:lstStyle>
          <a:p>
            <a:endParaRPr lang="en-AU"/>
          </a:p>
        </p:txBody>
      </p:sp>
      <p:sp>
        <p:nvSpPr>
          <p:cNvPr id="3" name="Subtitle 2">
            <a:extLst>
              <a:ext uri="{FF2B5EF4-FFF2-40B4-BE49-F238E27FC236}">
                <a16:creationId xmlns:a16="http://schemas.microsoft.com/office/drawing/2014/main" id="{6E96CDEC-C943-F43B-479D-24859629A6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5" name="Footer Placeholder 4">
            <a:extLst>
              <a:ext uri="{FF2B5EF4-FFF2-40B4-BE49-F238E27FC236}">
                <a16:creationId xmlns:a16="http://schemas.microsoft.com/office/drawing/2014/main" id="{E24A6611-ABBC-1D36-2B1F-76A2F39C8E03}"/>
              </a:ext>
            </a:extLst>
          </p:cNvPr>
          <p:cNvSpPr>
            <a:spLocks noGrp="1"/>
          </p:cNvSpPr>
          <p:nvPr>
            <p:ph type="ftr" sz="quarter" idx="11"/>
          </p:nvPr>
        </p:nvSpPr>
        <p:spPr/>
        <p:txBody>
          <a:bodyPr/>
          <a:lstStyle/>
          <a:p>
            <a:endParaRPr lang="en-AU" dirty="0"/>
          </a:p>
        </p:txBody>
      </p:sp>
    </p:spTree>
    <p:extLst>
      <p:ext uri="{BB962C8B-B14F-4D97-AF65-F5344CB8AC3E}">
        <p14:creationId xmlns:p14="http://schemas.microsoft.com/office/powerpoint/2010/main" val="20010504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3F03-F8CB-F7E3-0D7A-5216242FFF3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E52A50D-E821-D748-75BB-1F90B0D678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84A270E5-C812-0FAC-CDEB-3DC865336AF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2F80409-5B4C-878B-1F9D-636E0573D88D}"/>
              </a:ext>
            </a:extLst>
          </p:cNvPr>
          <p:cNvSpPr>
            <a:spLocks noGrp="1"/>
          </p:cNvSpPr>
          <p:nvPr>
            <p:ph type="sldNum" sz="quarter" idx="12"/>
          </p:nvPr>
        </p:nvSpPr>
        <p:spPr>
          <a:xfrm>
            <a:off x="8610600" y="6356350"/>
            <a:ext cx="2743200" cy="365125"/>
          </a:xfrm>
          <a:prstGeom prst="rect">
            <a:avLst/>
          </a:prstGeom>
        </p:spPr>
        <p:txBody>
          <a:bodyPr/>
          <a:lstStyle/>
          <a:p>
            <a:fld id="{BFD7A0E7-078F-4AD0-A493-5B249F8993C7}" type="slidenum">
              <a:rPr lang="en-AU" smtClean="0"/>
              <a:t>‹#›</a:t>
            </a:fld>
            <a:endParaRPr lang="en-AU" dirty="0"/>
          </a:p>
        </p:txBody>
      </p:sp>
    </p:spTree>
    <p:extLst>
      <p:ext uri="{BB962C8B-B14F-4D97-AF65-F5344CB8AC3E}">
        <p14:creationId xmlns:p14="http://schemas.microsoft.com/office/powerpoint/2010/main" val="2737450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FE343-2659-8AA7-12B0-05AA835FDD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ED147F6-4D74-3D8A-22A4-0F916610BC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269500F1-258A-4B1D-0717-1446CDB4D4AA}"/>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98CDEC1F-0472-8BA5-42DD-3A9C7921642A}"/>
              </a:ext>
            </a:extLst>
          </p:cNvPr>
          <p:cNvSpPr>
            <a:spLocks noGrp="1"/>
          </p:cNvSpPr>
          <p:nvPr>
            <p:ph type="sldNum" sz="quarter" idx="12"/>
          </p:nvPr>
        </p:nvSpPr>
        <p:spPr>
          <a:xfrm>
            <a:off x="8610600" y="6356350"/>
            <a:ext cx="2743200" cy="365125"/>
          </a:xfrm>
          <a:prstGeom prst="rect">
            <a:avLst/>
          </a:prstGeom>
        </p:spPr>
        <p:txBody>
          <a:bodyPr/>
          <a:lstStyle/>
          <a:p>
            <a:fld id="{BFD7A0E7-078F-4AD0-A493-5B249F8993C7}" type="slidenum">
              <a:rPr lang="en-AU" smtClean="0"/>
              <a:t>‹#›</a:t>
            </a:fld>
            <a:endParaRPr lang="en-AU" dirty="0"/>
          </a:p>
        </p:txBody>
      </p:sp>
    </p:spTree>
    <p:extLst>
      <p:ext uri="{BB962C8B-B14F-4D97-AF65-F5344CB8AC3E}">
        <p14:creationId xmlns:p14="http://schemas.microsoft.com/office/powerpoint/2010/main" val="380558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9E826-4EAC-12E0-88AE-0F379A2052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940E9F25-17A6-77F2-2458-23AB74FEB0D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7211B3C-DF05-E8A0-3261-0E72FB56917B}"/>
              </a:ext>
            </a:extLst>
          </p:cNvPr>
          <p:cNvSpPr>
            <a:spLocks noGrp="1"/>
          </p:cNvSpPr>
          <p:nvPr>
            <p:ph type="sldNum" sz="quarter" idx="12"/>
          </p:nvPr>
        </p:nvSpPr>
        <p:spPr>
          <a:xfrm>
            <a:off x="11731922" y="6382228"/>
            <a:ext cx="461513" cy="365125"/>
          </a:xfrm>
          <a:prstGeom prst="rect">
            <a:avLst/>
          </a:prstGeom>
          <a:solidFill>
            <a:srgbClr val="988F86"/>
          </a:solidFill>
        </p:spPr>
        <p:txBody>
          <a:bodyPr/>
          <a:lstStyle>
            <a:lvl1pPr algn="ctr">
              <a:defRPr sz="1600">
                <a:solidFill>
                  <a:schemeClr val="bg1"/>
                </a:solidFill>
              </a:defRPr>
            </a:lvl1pPr>
          </a:lstStyle>
          <a:p>
            <a:fld id="{BFD7A0E7-078F-4AD0-A493-5B249F8993C7}" type="slidenum">
              <a:rPr lang="en-AU" smtClean="0"/>
              <a:pPr/>
              <a:t>‹#›</a:t>
            </a:fld>
            <a:endParaRPr lang="en-AU" dirty="0"/>
          </a:p>
        </p:txBody>
      </p:sp>
      <p:sp>
        <p:nvSpPr>
          <p:cNvPr id="2" name="Title 1">
            <a:extLst>
              <a:ext uri="{FF2B5EF4-FFF2-40B4-BE49-F238E27FC236}">
                <a16:creationId xmlns:a16="http://schemas.microsoft.com/office/drawing/2014/main" id="{53E419AC-151B-1BE0-888C-0ABBAEF3C3E4}"/>
              </a:ext>
            </a:extLst>
          </p:cNvPr>
          <p:cNvSpPr>
            <a:spLocks noGrp="1"/>
          </p:cNvSpPr>
          <p:nvPr>
            <p:ph type="title"/>
          </p:nvPr>
        </p:nvSpPr>
        <p:spPr>
          <a:xfrm>
            <a:off x="0" y="-252413"/>
            <a:ext cx="10515600" cy="1325563"/>
          </a:xfrm>
        </p:spPr>
        <p:txBody>
          <a:bodyPr>
            <a:normAutofit/>
          </a:bodyPr>
          <a:lstStyle>
            <a:lvl1pPr>
              <a:defRPr sz="4000">
                <a:solidFill>
                  <a:schemeClr val="bg1"/>
                </a:solidFill>
                <a:latin typeface="Aptos" panose="020B0004020202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95973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5C30-B205-FED5-8183-2AF783843C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74FF392-0883-C797-1AB7-95F81D5B9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1F4A0A7-4FBC-1F55-523B-E2C9170F5D6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2E08D239-5F19-7DA3-251B-03E8DB29EFD1}"/>
              </a:ext>
            </a:extLst>
          </p:cNvPr>
          <p:cNvSpPr>
            <a:spLocks noGrp="1"/>
          </p:cNvSpPr>
          <p:nvPr>
            <p:ph type="sldNum" sz="quarter" idx="12"/>
          </p:nvPr>
        </p:nvSpPr>
        <p:spPr>
          <a:xfrm>
            <a:off x="8610600" y="6356350"/>
            <a:ext cx="2743200" cy="365125"/>
          </a:xfrm>
          <a:prstGeom prst="rect">
            <a:avLst/>
          </a:prstGeom>
        </p:spPr>
        <p:txBody>
          <a:bodyPr/>
          <a:lstStyle/>
          <a:p>
            <a:fld id="{BFD7A0E7-078F-4AD0-A493-5B249F8993C7}" type="slidenum">
              <a:rPr lang="en-AU" smtClean="0"/>
              <a:t>‹#›</a:t>
            </a:fld>
            <a:endParaRPr lang="en-AU" dirty="0"/>
          </a:p>
        </p:txBody>
      </p:sp>
    </p:spTree>
    <p:extLst>
      <p:ext uri="{BB962C8B-B14F-4D97-AF65-F5344CB8AC3E}">
        <p14:creationId xmlns:p14="http://schemas.microsoft.com/office/powerpoint/2010/main" val="29784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4489E-7DF0-336D-A96C-4F6D888008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38A10E9-6A4C-E505-C9AE-BA544EF32D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a:extLst>
              <a:ext uri="{FF2B5EF4-FFF2-40B4-BE49-F238E27FC236}">
                <a16:creationId xmlns:a16="http://schemas.microsoft.com/office/drawing/2014/main" id="{8B7EA249-BAFF-B705-2353-E2AC0508FF75}"/>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28DEA83A-6E30-C9A9-FDC3-B762ED5B8E49}"/>
              </a:ext>
            </a:extLst>
          </p:cNvPr>
          <p:cNvSpPr>
            <a:spLocks noGrp="1"/>
          </p:cNvSpPr>
          <p:nvPr>
            <p:ph type="sldNum" sz="quarter" idx="12"/>
          </p:nvPr>
        </p:nvSpPr>
        <p:spPr>
          <a:xfrm>
            <a:off x="8610600" y="6356350"/>
            <a:ext cx="2743200" cy="365125"/>
          </a:xfrm>
          <a:prstGeom prst="rect">
            <a:avLst/>
          </a:prstGeom>
        </p:spPr>
        <p:txBody>
          <a:bodyPr/>
          <a:lstStyle/>
          <a:p>
            <a:fld id="{BFD7A0E7-078F-4AD0-A493-5B249F8993C7}" type="slidenum">
              <a:rPr lang="en-AU" smtClean="0"/>
              <a:t>‹#›</a:t>
            </a:fld>
            <a:endParaRPr lang="en-AU" dirty="0"/>
          </a:p>
        </p:txBody>
      </p:sp>
      <p:sp>
        <p:nvSpPr>
          <p:cNvPr id="13" name="Title 1">
            <a:extLst>
              <a:ext uri="{FF2B5EF4-FFF2-40B4-BE49-F238E27FC236}">
                <a16:creationId xmlns:a16="http://schemas.microsoft.com/office/drawing/2014/main" id="{28DD4DF9-607D-399D-E4FF-01A41BC183A2}"/>
              </a:ext>
            </a:extLst>
          </p:cNvPr>
          <p:cNvSpPr>
            <a:spLocks noGrp="1"/>
          </p:cNvSpPr>
          <p:nvPr>
            <p:ph type="title"/>
          </p:nvPr>
        </p:nvSpPr>
        <p:spPr>
          <a:xfrm>
            <a:off x="0" y="160295"/>
            <a:ext cx="10515600" cy="1325563"/>
          </a:xfrm>
        </p:spPr>
        <p:txBody>
          <a:bodyPr/>
          <a:lstStyle/>
          <a:p>
            <a:r>
              <a:rPr lang="en-US"/>
              <a:t>Click to edit Master title style</a:t>
            </a:r>
            <a:endParaRPr lang="en-AU"/>
          </a:p>
        </p:txBody>
      </p:sp>
    </p:spTree>
    <p:extLst>
      <p:ext uri="{BB962C8B-B14F-4D97-AF65-F5344CB8AC3E}">
        <p14:creationId xmlns:p14="http://schemas.microsoft.com/office/powerpoint/2010/main" val="3405287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A9282A-16EC-3CF7-AF87-EF42E65242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D7AEC-E830-D520-DD9C-0C0359D370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199B215-6BFF-71F1-C60B-C68415739E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603BA9-7EB0-226F-1DF5-72A02EA5E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7">
            <a:extLst>
              <a:ext uri="{FF2B5EF4-FFF2-40B4-BE49-F238E27FC236}">
                <a16:creationId xmlns:a16="http://schemas.microsoft.com/office/drawing/2014/main" id="{52FCDAC0-EB88-9CCA-5BAD-D834AC16AC6C}"/>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2EAEA85F-07B3-5816-531A-CCA889C7966A}"/>
              </a:ext>
            </a:extLst>
          </p:cNvPr>
          <p:cNvSpPr>
            <a:spLocks noGrp="1"/>
          </p:cNvSpPr>
          <p:nvPr>
            <p:ph type="sldNum" sz="quarter" idx="12"/>
          </p:nvPr>
        </p:nvSpPr>
        <p:spPr>
          <a:xfrm>
            <a:off x="8610600" y="6356350"/>
            <a:ext cx="2743200" cy="365125"/>
          </a:xfrm>
          <a:prstGeom prst="rect">
            <a:avLst/>
          </a:prstGeom>
        </p:spPr>
        <p:txBody>
          <a:bodyPr/>
          <a:lstStyle/>
          <a:p>
            <a:fld id="{BFD7A0E7-078F-4AD0-A493-5B249F8993C7}" type="slidenum">
              <a:rPr lang="en-AU" smtClean="0"/>
              <a:t>‹#›</a:t>
            </a:fld>
            <a:endParaRPr lang="en-AU" dirty="0"/>
          </a:p>
        </p:txBody>
      </p:sp>
      <p:sp>
        <p:nvSpPr>
          <p:cNvPr id="15" name="Title 1">
            <a:extLst>
              <a:ext uri="{FF2B5EF4-FFF2-40B4-BE49-F238E27FC236}">
                <a16:creationId xmlns:a16="http://schemas.microsoft.com/office/drawing/2014/main" id="{11C119DE-3BD9-B7F6-1A07-5FEDFC2063EE}"/>
              </a:ext>
            </a:extLst>
          </p:cNvPr>
          <p:cNvSpPr>
            <a:spLocks noGrp="1"/>
          </p:cNvSpPr>
          <p:nvPr>
            <p:ph type="title"/>
          </p:nvPr>
        </p:nvSpPr>
        <p:spPr>
          <a:xfrm>
            <a:off x="0" y="160295"/>
            <a:ext cx="10515600" cy="1325563"/>
          </a:xfrm>
        </p:spPr>
        <p:txBody>
          <a:bodyPr/>
          <a:lstStyle/>
          <a:p>
            <a:r>
              <a:rPr lang="en-US"/>
              <a:t>Click to edit Master title style</a:t>
            </a:r>
            <a:endParaRPr lang="en-AU"/>
          </a:p>
        </p:txBody>
      </p:sp>
    </p:spTree>
    <p:extLst>
      <p:ext uri="{BB962C8B-B14F-4D97-AF65-F5344CB8AC3E}">
        <p14:creationId xmlns:p14="http://schemas.microsoft.com/office/powerpoint/2010/main" val="4203019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E3B575-2976-50AE-301E-AEAF0BD72693}"/>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FCE787DE-C560-CD54-04B2-A6812241688D}"/>
              </a:ext>
            </a:extLst>
          </p:cNvPr>
          <p:cNvSpPr>
            <a:spLocks noGrp="1"/>
          </p:cNvSpPr>
          <p:nvPr>
            <p:ph type="sldNum" sz="quarter" idx="12"/>
          </p:nvPr>
        </p:nvSpPr>
        <p:spPr>
          <a:xfrm>
            <a:off x="8610600" y="6356350"/>
            <a:ext cx="2743200" cy="365125"/>
          </a:xfrm>
          <a:prstGeom prst="rect">
            <a:avLst/>
          </a:prstGeom>
        </p:spPr>
        <p:txBody>
          <a:bodyPr/>
          <a:lstStyle/>
          <a:p>
            <a:fld id="{BFD7A0E7-078F-4AD0-A493-5B249F8993C7}" type="slidenum">
              <a:rPr lang="en-AU" smtClean="0"/>
              <a:t>‹#›</a:t>
            </a:fld>
            <a:endParaRPr lang="en-AU" dirty="0"/>
          </a:p>
        </p:txBody>
      </p:sp>
    </p:spTree>
    <p:extLst>
      <p:ext uri="{BB962C8B-B14F-4D97-AF65-F5344CB8AC3E}">
        <p14:creationId xmlns:p14="http://schemas.microsoft.com/office/powerpoint/2010/main" val="163724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90AFD4B-3F2B-B9A7-C22D-4F5FC14C59F3}"/>
              </a:ext>
            </a:extLst>
          </p:cNvPr>
          <p:cNvSpPr>
            <a:spLocks noGrp="1"/>
          </p:cNvSpPr>
          <p:nvPr>
            <p:ph type="ftr" sz="quarter" idx="11"/>
          </p:nvPr>
        </p:nvSpPr>
        <p:spPr/>
        <p:txBody>
          <a:bodyPr/>
          <a:lstStyle/>
          <a:p>
            <a:endParaRPr lang="en-AU" dirty="0"/>
          </a:p>
        </p:txBody>
      </p:sp>
      <p:sp>
        <p:nvSpPr>
          <p:cNvPr id="7" name="Rectangle 6">
            <a:extLst>
              <a:ext uri="{FF2B5EF4-FFF2-40B4-BE49-F238E27FC236}">
                <a16:creationId xmlns:a16="http://schemas.microsoft.com/office/drawing/2014/main" id="{EDCD3ACF-8271-09D5-0147-1706CB4044E4}"/>
              </a:ext>
            </a:extLst>
          </p:cNvPr>
          <p:cNvSpPr/>
          <p:nvPr userDrawn="1"/>
        </p:nvSpPr>
        <p:spPr>
          <a:xfrm>
            <a:off x="-51759" y="-43133"/>
            <a:ext cx="12252385" cy="69270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75247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876F1-C4C9-8EAA-19BB-335B178327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75ACA4D-156B-D423-AB07-08979182E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896DB0C-C0F5-BB32-FD06-71AF747B2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8CAC530-D953-8E5F-B844-639C2FEF7CC6}"/>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0C713FA6-51AC-3E0A-CC8F-AFC80E8B4D91}"/>
              </a:ext>
            </a:extLst>
          </p:cNvPr>
          <p:cNvSpPr>
            <a:spLocks noGrp="1"/>
          </p:cNvSpPr>
          <p:nvPr>
            <p:ph type="sldNum" sz="quarter" idx="12"/>
          </p:nvPr>
        </p:nvSpPr>
        <p:spPr>
          <a:xfrm>
            <a:off x="8610600" y="6356350"/>
            <a:ext cx="2743200" cy="365125"/>
          </a:xfrm>
          <a:prstGeom prst="rect">
            <a:avLst/>
          </a:prstGeom>
        </p:spPr>
        <p:txBody>
          <a:bodyPr/>
          <a:lstStyle/>
          <a:p>
            <a:fld id="{BFD7A0E7-078F-4AD0-A493-5B249F8993C7}" type="slidenum">
              <a:rPr lang="en-AU" smtClean="0"/>
              <a:t>‹#›</a:t>
            </a:fld>
            <a:endParaRPr lang="en-AU" dirty="0"/>
          </a:p>
        </p:txBody>
      </p:sp>
    </p:spTree>
    <p:extLst>
      <p:ext uri="{BB962C8B-B14F-4D97-AF65-F5344CB8AC3E}">
        <p14:creationId xmlns:p14="http://schemas.microsoft.com/office/powerpoint/2010/main" val="154077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FEDB-4C21-D853-E871-E008E001F8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50E991E-2433-73EB-2F70-8B93CA2CBD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8A316256-9BA6-39DE-CDBA-E7B002400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75D7CDF-0B23-6E9D-5472-82B56ED8FEE7}"/>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6005885-1D8A-9AD2-804D-57D57D86DE4C}"/>
              </a:ext>
            </a:extLst>
          </p:cNvPr>
          <p:cNvSpPr>
            <a:spLocks noGrp="1"/>
          </p:cNvSpPr>
          <p:nvPr>
            <p:ph type="sldNum" sz="quarter" idx="12"/>
          </p:nvPr>
        </p:nvSpPr>
        <p:spPr>
          <a:xfrm>
            <a:off x="8610600" y="6356350"/>
            <a:ext cx="2743200" cy="365125"/>
          </a:xfrm>
          <a:prstGeom prst="rect">
            <a:avLst/>
          </a:prstGeom>
        </p:spPr>
        <p:txBody>
          <a:bodyPr/>
          <a:lstStyle/>
          <a:p>
            <a:fld id="{BFD7A0E7-078F-4AD0-A493-5B249F8993C7}" type="slidenum">
              <a:rPr lang="en-AU" smtClean="0"/>
              <a:t>‹#›</a:t>
            </a:fld>
            <a:endParaRPr lang="en-AU" dirty="0"/>
          </a:p>
        </p:txBody>
      </p:sp>
    </p:spTree>
    <p:extLst>
      <p:ext uri="{BB962C8B-B14F-4D97-AF65-F5344CB8AC3E}">
        <p14:creationId xmlns:p14="http://schemas.microsoft.com/office/powerpoint/2010/main" val="2464704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09D341-AADA-F3BC-B679-72868274B121}"/>
              </a:ext>
            </a:extLst>
          </p:cNvPr>
          <p:cNvSpPr/>
          <p:nvPr userDrawn="1"/>
        </p:nvSpPr>
        <p:spPr>
          <a:xfrm>
            <a:off x="0" y="-10494"/>
            <a:ext cx="12192000" cy="809224"/>
          </a:xfrm>
          <a:prstGeom prst="rect">
            <a:avLst/>
          </a:prstGeom>
          <a:gradFill>
            <a:gsLst>
              <a:gs pos="58000">
                <a:srgbClr val="00A3B4"/>
              </a:gs>
              <a:gs pos="84000">
                <a:srgbClr val="BDF9FF"/>
              </a:gs>
              <a:gs pos="91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dirty="0"/>
          </a:p>
        </p:txBody>
      </p:sp>
      <p:sp>
        <p:nvSpPr>
          <p:cNvPr id="2" name="Title Placeholder 1">
            <a:extLst>
              <a:ext uri="{FF2B5EF4-FFF2-40B4-BE49-F238E27FC236}">
                <a16:creationId xmlns:a16="http://schemas.microsoft.com/office/drawing/2014/main" id="{6788616C-0D7E-0184-5C54-5548C9325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F5B311F-D1F7-B5C1-D163-40EC73E491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2CD0EFD2-9DE0-8A0C-86C5-C1AD23EBBB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7" name="Rectangle 6">
            <a:extLst>
              <a:ext uri="{FF2B5EF4-FFF2-40B4-BE49-F238E27FC236}">
                <a16:creationId xmlns:a16="http://schemas.microsoft.com/office/drawing/2014/main" id="{15516429-EC3F-1E2E-2D15-F31BCC85A7FE}"/>
              </a:ext>
            </a:extLst>
          </p:cNvPr>
          <p:cNvSpPr/>
          <p:nvPr userDrawn="1"/>
        </p:nvSpPr>
        <p:spPr>
          <a:xfrm>
            <a:off x="0" y="6731968"/>
            <a:ext cx="12192000" cy="130174"/>
          </a:xfrm>
          <a:prstGeom prst="rect">
            <a:avLst/>
          </a:prstGeom>
          <a:gradFill>
            <a:gsLst>
              <a:gs pos="9000">
                <a:schemeClr val="bg1"/>
              </a:gs>
              <a:gs pos="25000">
                <a:srgbClr val="B4AEA8"/>
              </a:gs>
              <a:gs pos="43000">
                <a:srgbClr val="988F8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dirty="0"/>
          </a:p>
        </p:txBody>
      </p:sp>
      <p:pic>
        <p:nvPicPr>
          <p:cNvPr id="8" name="Picture 7" descr="A logo for a company&#10;&#10;Description automatically generated">
            <a:extLst>
              <a:ext uri="{FF2B5EF4-FFF2-40B4-BE49-F238E27FC236}">
                <a16:creationId xmlns:a16="http://schemas.microsoft.com/office/drawing/2014/main" id="{A57A81AE-DD7F-221E-E328-9EEFD6B918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295719" y="11722"/>
            <a:ext cx="787736" cy="727610"/>
          </a:xfrm>
          <a:prstGeom prst="rect">
            <a:avLst/>
          </a:prstGeom>
        </p:spPr>
      </p:pic>
    </p:spTree>
    <p:extLst>
      <p:ext uri="{BB962C8B-B14F-4D97-AF65-F5344CB8AC3E}">
        <p14:creationId xmlns:p14="http://schemas.microsoft.com/office/powerpoint/2010/main" val="2645502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notesSlide" Target="../notesSlides/notesSlide3.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slideLayout" Target="../slideLayouts/slideLayout2.xml"/><Relationship Id="rId33" Type="http://schemas.openxmlformats.org/officeDocument/2006/relationships/image" Target="../media/image15.jpe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1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image" Target="../media/image14.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10.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1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9.png"/><Relationship Id="rId30" Type="http://schemas.openxmlformats.org/officeDocument/2006/relationships/image" Target="../media/image12.png"/><Relationship Id="rId8" Type="http://schemas.openxmlformats.org/officeDocument/2006/relationships/tags" Target="../tags/tag8.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jpeg"/><Relationship Id="rId5" Type="http://schemas.openxmlformats.org/officeDocument/2006/relationships/image" Target="../media/image41.jpeg"/><Relationship Id="rId10" Type="http://schemas.openxmlformats.org/officeDocument/2006/relationships/image" Target="../media/image35.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A4BBE-4807-4049-D8B0-16C36C95074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30421" r="27931" b="15955"/>
          <a:stretch/>
        </p:blipFill>
        <p:spPr>
          <a:xfrm>
            <a:off x="0" y="795529"/>
            <a:ext cx="12201144" cy="6062472"/>
          </a:xfrm>
          <a:prstGeom prst="rect">
            <a:avLst/>
          </a:prstGeom>
        </p:spPr>
      </p:pic>
      <p:sp>
        <p:nvSpPr>
          <p:cNvPr id="2" name="Rectangle: Rounded Corners 1">
            <a:extLst>
              <a:ext uri="{FF2B5EF4-FFF2-40B4-BE49-F238E27FC236}">
                <a16:creationId xmlns:a16="http://schemas.microsoft.com/office/drawing/2014/main" id="{FB379170-4019-6F85-EED1-894C846BC04B}"/>
              </a:ext>
            </a:extLst>
          </p:cNvPr>
          <p:cNvSpPr/>
          <p:nvPr/>
        </p:nvSpPr>
        <p:spPr>
          <a:xfrm>
            <a:off x="187156" y="2286283"/>
            <a:ext cx="5235110" cy="1316453"/>
          </a:xfrm>
          <a:prstGeom prst="roundRect">
            <a:avLst>
              <a:gd name="adj" fmla="val 5690"/>
            </a:avLst>
          </a:prstGeom>
          <a:solidFill>
            <a:srgbClr val="00A3B4">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8" name="TextBox 7">
            <a:extLst>
              <a:ext uri="{FF2B5EF4-FFF2-40B4-BE49-F238E27FC236}">
                <a16:creationId xmlns:a16="http://schemas.microsoft.com/office/drawing/2014/main" id="{0C99E7D3-030F-DC75-540D-8F4FF2438812}"/>
              </a:ext>
            </a:extLst>
          </p:cNvPr>
          <p:cNvSpPr txBox="1"/>
          <p:nvPr/>
        </p:nvSpPr>
        <p:spPr>
          <a:xfrm>
            <a:off x="374312" y="2510642"/>
            <a:ext cx="4691464" cy="1231106"/>
          </a:xfrm>
          <a:prstGeom prst="rect">
            <a:avLst/>
          </a:prstGeom>
          <a:noFill/>
        </p:spPr>
        <p:txBody>
          <a:bodyPr wrap="square" lIns="91440" tIns="45720" rIns="91440" bIns="45720" rtlCol="0" anchor="t">
            <a:spAutoFit/>
          </a:bodyPr>
          <a:lstStyle/>
          <a:p>
            <a:r>
              <a:rPr lang="en-US" sz="2800" dirty="0">
                <a:solidFill>
                  <a:schemeClr val="bg1"/>
                </a:solidFill>
                <a:latin typeface="Aptos"/>
                <a:cs typeface="Arial"/>
              </a:rPr>
              <a:t>BEC Engineering</a:t>
            </a:r>
          </a:p>
          <a:p>
            <a:r>
              <a:rPr lang="en-AU" sz="2800" dirty="0">
                <a:solidFill>
                  <a:schemeClr val="bg1"/>
                </a:solidFill>
                <a:latin typeface="Aptos"/>
                <a:cs typeface="Arial"/>
              </a:rPr>
              <a:t>Company Overview</a:t>
            </a:r>
          </a:p>
          <a:p>
            <a:endParaRPr lang="en-AU" dirty="0">
              <a:solidFill>
                <a:schemeClr val="bg1"/>
              </a:solidFill>
              <a:latin typeface="Aptos" panose="020B00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C47C9E6-CAF0-BEFA-5466-E2AE972DD4C4}"/>
              </a:ext>
            </a:extLst>
          </p:cNvPr>
          <p:cNvSpPr/>
          <p:nvPr/>
        </p:nvSpPr>
        <p:spPr>
          <a:xfrm>
            <a:off x="202129" y="4718786"/>
            <a:ext cx="5235110" cy="1123690"/>
          </a:xfrm>
          <a:prstGeom prst="roundRect">
            <a:avLst>
              <a:gd name="adj" fmla="val 5690"/>
            </a:avLst>
          </a:prstGeom>
          <a:solidFill>
            <a:srgbClr val="00A3B4">
              <a:alpha val="5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17" name="TextBox 16">
            <a:extLst>
              <a:ext uri="{FF2B5EF4-FFF2-40B4-BE49-F238E27FC236}">
                <a16:creationId xmlns:a16="http://schemas.microsoft.com/office/drawing/2014/main" id="{AD967EA7-C23A-74E3-788C-B975210B2887}"/>
              </a:ext>
            </a:extLst>
          </p:cNvPr>
          <p:cNvSpPr txBox="1"/>
          <p:nvPr/>
        </p:nvSpPr>
        <p:spPr>
          <a:xfrm>
            <a:off x="389285" y="4943145"/>
            <a:ext cx="5047954" cy="646331"/>
          </a:xfrm>
          <a:prstGeom prst="rect">
            <a:avLst/>
          </a:prstGeom>
          <a:noFill/>
        </p:spPr>
        <p:txBody>
          <a:bodyPr wrap="square" rtlCol="0" anchor="ctr">
            <a:spAutoFit/>
          </a:bodyPr>
          <a:lstStyle/>
          <a:p>
            <a:r>
              <a:rPr lang="en-US" i="1" dirty="0">
                <a:solidFill>
                  <a:schemeClr val="bg1"/>
                </a:solidFill>
                <a:latin typeface="Aptos" panose="020B0004020202020204" pitchFamily="34" charset="0"/>
                <a:cs typeface="Arial" panose="020B0604020202020204" pitchFamily="34" charset="0"/>
              </a:rPr>
              <a:t>“A leading provider of specialist electrical design services to the resources sector”</a:t>
            </a:r>
          </a:p>
        </p:txBody>
      </p:sp>
      <p:sp>
        <p:nvSpPr>
          <p:cNvPr id="6" name="TextBox 5">
            <a:extLst>
              <a:ext uri="{FF2B5EF4-FFF2-40B4-BE49-F238E27FC236}">
                <a16:creationId xmlns:a16="http://schemas.microsoft.com/office/drawing/2014/main" id="{56AAAC41-E485-2BD7-A2E1-8C2B362EBCA9}"/>
              </a:ext>
            </a:extLst>
          </p:cNvPr>
          <p:cNvSpPr txBox="1"/>
          <p:nvPr/>
        </p:nvSpPr>
        <p:spPr>
          <a:xfrm>
            <a:off x="7944934" y="6604084"/>
            <a:ext cx="4473678" cy="253916"/>
          </a:xfrm>
          <a:prstGeom prst="rect">
            <a:avLst/>
          </a:prstGeom>
          <a:noFill/>
        </p:spPr>
        <p:txBody>
          <a:bodyPr wrap="square" rtlCol="0">
            <a:spAutoFit/>
          </a:bodyPr>
          <a:lstStyle/>
          <a:p>
            <a:r>
              <a:rPr lang="en-US" sz="1050" dirty="0">
                <a:solidFill>
                  <a:schemeClr val="bg1"/>
                </a:solidFill>
                <a:latin typeface="Aptos" panose="020B0004020202020204" pitchFamily="34" charset="0"/>
              </a:rPr>
              <a:t>Image from: Grinding Mill, Gruyere Gold Mine, Newbury WA, Gruyere JV</a:t>
            </a:r>
            <a:endParaRPr lang="en-AU" sz="1050" dirty="0">
              <a:solidFill>
                <a:schemeClr val="bg1"/>
              </a:solidFill>
              <a:latin typeface="Aptos" panose="020B0004020202020204" pitchFamily="34" charset="0"/>
            </a:endParaRPr>
          </a:p>
        </p:txBody>
      </p:sp>
    </p:spTree>
    <p:extLst>
      <p:ext uri="{BB962C8B-B14F-4D97-AF65-F5344CB8AC3E}">
        <p14:creationId xmlns:p14="http://schemas.microsoft.com/office/powerpoint/2010/main" val="764038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95442-AFC4-5020-6110-13AEDFF1FFC3}"/>
              </a:ext>
            </a:extLst>
          </p:cNvPr>
          <p:cNvSpPr txBox="1"/>
          <p:nvPr/>
        </p:nvSpPr>
        <p:spPr>
          <a:xfrm>
            <a:off x="428624" y="1212342"/>
            <a:ext cx="11334751" cy="307777"/>
          </a:xfrm>
          <a:prstGeom prst="rect">
            <a:avLst/>
          </a:prstGeom>
          <a:noFill/>
          <a:ln>
            <a:solidFill>
              <a:srgbClr val="00A3B4"/>
            </a:solidFill>
          </a:ln>
        </p:spPr>
        <p:txBody>
          <a:bodyPr wrap="square" rtlCol="0">
            <a:spAutoFit/>
          </a:bodyPr>
          <a:lstStyle/>
          <a:p>
            <a:r>
              <a:rPr lang="en-US" sz="1400" b="1" dirty="0">
                <a:latin typeface="Aptos" panose="020B0004020202020204" pitchFamily="34" charset="0"/>
              </a:rPr>
              <a:t>Overview</a:t>
            </a:r>
          </a:p>
        </p:txBody>
      </p:sp>
      <p:grpSp>
        <p:nvGrpSpPr>
          <p:cNvPr id="41" name="Group 40">
            <a:extLst>
              <a:ext uri="{FF2B5EF4-FFF2-40B4-BE49-F238E27FC236}">
                <a16:creationId xmlns:a16="http://schemas.microsoft.com/office/drawing/2014/main" id="{3EF8571E-0EA2-AFB4-7C40-589C6F3924A2}"/>
              </a:ext>
            </a:extLst>
          </p:cNvPr>
          <p:cNvGrpSpPr/>
          <p:nvPr/>
        </p:nvGrpSpPr>
        <p:grpSpPr>
          <a:xfrm>
            <a:off x="3576070" y="1854487"/>
            <a:ext cx="4912858" cy="4917620"/>
            <a:chOff x="3638892" y="1565480"/>
            <a:chExt cx="4912858" cy="4917620"/>
          </a:xfrm>
        </p:grpSpPr>
        <p:sp>
          <p:nvSpPr>
            <p:cNvPr id="42" name="Freeform 5">
              <a:extLst>
                <a:ext uri="{FF2B5EF4-FFF2-40B4-BE49-F238E27FC236}">
                  <a16:creationId xmlns:a16="http://schemas.microsoft.com/office/drawing/2014/main" id="{1BAF5FD2-479D-DDA5-83BD-FCCADF037722}"/>
                </a:ext>
              </a:extLst>
            </p:cNvPr>
            <p:cNvSpPr>
              <a:spLocks/>
            </p:cNvSpPr>
            <p:nvPr/>
          </p:nvSpPr>
          <p:spPr bwMode="auto">
            <a:xfrm rot="2700000">
              <a:off x="6161251" y="4741338"/>
              <a:ext cx="609741" cy="1663219"/>
            </a:xfrm>
            <a:custGeom>
              <a:avLst/>
              <a:gdLst>
                <a:gd name="T0" fmla="*/ 0 w 573"/>
                <a:gd name="T1" fmla="*/ 0 h 1563"/>
                <a:gd name="T2" fmla="*/ 0 w 573"/>
                <a:gd name="T3" fmla="*/ 1563 h 1563"/>
                <a:gd name="T4" fmla="*/ 573 w 573"/>
                <a:gd name="T5" fmla="*/ 988 h 1563"/>
                <a:gd name="T6" fmla="*/ 573 w 573"/>
                <a:gd name="T7" fmla="*/ 0 h 1563"/>
                <a:gd name="T8" fmla="*/ 0 w 573"/>
                <a:gd name="T9" fmla="*/ 0 h 1563"/>
              </a:gdLst>
              <a:ahLst/>
              <a:cxnLst>
                <a:cxn ang="0">
                  <a:pos x="T0" y="T1"/>
                </a:cxn>
                <a:cxn ang="0">
                  <a:pos x="T2" y="T3"/>
                </a:cxn>
                <a:cxn ang="0">
                  <a:pos x="T4" y="T5"/>
                </a:cxn>
                <a:cxn ang="0">
                  <a:pos x="T6" y="T7"/>
                </a:cxn>
                <a:cxn ang="0">
                  <a:pos x="T8" y="T9"/>
                </a:cxn>
              </a:cxnLst>
              <a:rect l="0" t="0" r="r" b="b"/>
              <a:pathLst>
                <a:path w="573" h="1563">
                  <a:moveTo>
                    <a:pt x="0" y="0"/>
                  </a:moveTo>
                  <a:lnTo>
                    <a:pt x="0" y="1563"/>
                  </a:lnTo>
                  <a:lnTo>
                    <a:pt x="573" y="988"/>
                  </a:lnTo>
                  <a:lnTo>
                    <a:pt x="573" y="0"/>
                  </a:lnTo>
                  <a:lnTo>
                    <a:pt x="0" y="0"/>
                  </a:lnTo>
                  <a:close/>
                </a:path>
              </a:pathLst>
            </a:custGeom>
            <a:solidFill>
              <a:srgbClr val="7C7C7C"/>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43" name="Freeform 6">
              <a:extLst>
                <a:ext uri="{FF2B5EF4-FFF2-40B4-BE49-F238E27FC236}">
                  <a16:creationId xmlns:a16="http://schemas.microsoft.com/office/drawing/2014/main" id="{F71BDFFA-01A2-D6A7-F088-F94641D863AC}"/>
                </a:ext>
              </a:extLst>
            </p:cNvPr>
            <p:cNvSpPr>
              <a:spLocks/>
            </p:cNvSpPr>
            <p:nvPr/>
          </p:nvSpPr>
          <p:spPr bwMode="auto">
            <a:xfrm rot="2700000">
              <a:off x="5415641" y="1645930"/>
              <a:ext cx="611869" cy="1662155"/>
            </a:xfrm>
            <a:custGeom>
              <a:avLst/>
              <a:gdLst>
                <a:gd name="T0" fmla="*/ 0 w 575"/>
                <a:gd name="T1" fmla="*/ 572 h 1562"/>
                <a:gd name="T2" fmla="*/ 0 w 575"/>
                <a:gd name="T3" fmla="*/ 1562 h 1562"/>
                <a:gd name="T4" fmla="*/ 575 w 575"/>
                <a:gd name="T5" fmla="*/ 1562 h 1562"/>
                <a:gd name="T6" fmla="*/ 575 w 575"/>
                <a:gd name="T7" fmla="*/ 0 h 1562"/>
                <a:gd name="T8" fmla="*/ 0 w 575"/>
                <a:gd name="T9" fmla="*/ 572 h 1562"/>
              </a:gdLst>
              <a:ahLst/>
              <a:cxnLst>
                <a:cxn ang="0">
                  <a:pos x="T0" y="T1"/>
                </a:cxn>
                <a:cxn ang="0">
                  <a:pos x="T2" y="T3"/>
                </a:cxn>
                <a:cxn ang="0">
                  <a:pos x="T4" y="T5"/>
                </a:cxn>
                <a:cxn ang="0">
                  <a:pos x="T6" y="T7"/>
                </a:cxn>
                <a:cxn ang="0">
                  <a:pos x="T8" y="T9"/>
                </a:cxn>
              </a:cxnLst>
              <a:rect l="0" t="0" r="r" b="b"/>
              <a:pathLst>
                <a:path w="575" h="1562">
                  <a:moveTo>
                    <a:pt x="0" y="572"/>
                  </a:moveTo>
                  <a:lnTo>
                    <a:pt x="0" y="1562"/>
                  </a:lnTo>
                  <a:lnTo>
                    <a:pt x="575" y="1562"/>
                  </a:lnTo>
                  <a:lnTo>
                    <a:pt x="575" y="0"/>
                  </a:lnTo>
                  <a:lnTo>
                    <a:pt x="0" y="572"/>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44" name="Freeform 7">
              <a:extLst>
                <a:ext uri="{FF2B5EF4-FFF2-40B4-BE49-F238E27FC236}">
                  <a16:creationId xmlns:a16="http://schemas.microsoft.com/office/drawing/2014/main" id="{1F70D3B6-0716-042F-E3C9-35963EF7D862}"/>
                </a:ext>
              </a:extLst>
            </p:cNvPr>
            <p:cNvSpPr>
              <a:spLocks/>
            </p:cNvSpPr>
            <p:nvPr/>
          </p:nvSpPr>
          <p:spPr bwMode="auto">
            <a:xfrm rot="2700000">
              <a:off x="3712451" y="4089435"/>
              <a:ext cx="1665348" cy="611869"/>
            </a:xfrm>
            <a:custGeom>
              <a:avLst/>
              <a:gdLst>
                <a:gd name="T0" fmla="*/ 0 w 1565"/>
                <a:gd name="T1" fmla="*/ 0 h 575"/>
                <a:gd name="T2" fmla="*/ 577 w 1565"/>
                <a:gd name="T3" fmla="*/ 575 h 575"/>
                <a:gd name="T4" fmla="*/ 1565 w 1565"/>
                <a:gd name="T5" fmla="*/ 575 h 575"/>
                <a:gd name="T6" fmla="*/ 1565 w 1565"/>
                <a:gd name="T7" fmla="*/ 0 h 575"/>
                <a:gd name="T8" fmla="*/ 0 w 1565"/>
                <a:gd name="T9" fmla="*/ 0 h 575"/>
              </a:gdLst>
              <a:ahLst/>
              <a:cxnLst>
                <a:cxn ang="0">
                  <a:pos x="T0" y="T1"/>
                </a:cxn>
                <a:cxn ang="0">
                  <a:pos x="T2" y="T3"/>
                </a:cxn>
                <a:cxn ang="0">
                  <a:pos x="T4" y="T5"/>
                </a:cxn>
                <a:cxn ang="0">
                  <a:pos x="T6" y="T7"/>
                </a:cxn>
                <a:cxn ang="0">
                  <a:pos x="T8" y="T9"/>
                </a:cxn>
              </a:cxnLst>
              <a:rect l="0" t="0" r="r" b="b"/>
              <a:pathLst>
                <a:path w="1565" h="575">
                  <a:moveTo>
                    <a:pt x="0" y="0"/>
                  </a:moveTo>
                  <a:lnTo>
                    <a:pt x="577" y="575"/>
                  </a:lnTo>
                  <a:lnTo>
                    <a:pt x="1565" y="575"/>
                  </a:lnTo>
                  <a:lnTo>
                    <a:pt x="1565" y="0"/>
                  </a:lnTo>
                  <a:lnTo>
                    <a:pt x="0" y="0"/>
                  </a:lnTo>
                  <a:close/>
                </a:path>
              </a:pathLst>
            </a:custGeom>
            <a:solidFill>
              <a:srgbClr val="00768A"/>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45" name="Freeform 8">
              <a:extLst>
                <a:ext uri="{FF2B5EF4-FFF2-40B4-BE49-F238E27FC236}">
                  <a16:creationId xmlns:a16="http://schemas.microsoft.com/office/drawing/2014/main" id="{F6A9FF46-0CF8-4097-A4E4-78D3B1AFE0D3}"/>
                </a:ext>
              </a:extLst>
            </p:cNvPr>
            <p:cNvSpPr>
              <a:spLocks/>
            </p:cNvSpPr>
            <p:nvPr/>
          </p:nvSpPr>
          <p:spPr bwMode="auto">
            <a:xfrm rot="2700000">
              <a:off x="6810209" y="3347991"/>
              <a:ext cx="1663220" cy="608676"/>
            </a:xfrm>
            <a:custGeom>
              <a:avLst/>
              <a:gdLst>
                <a:gd name="T0" fmla="*/ 990 w 1563"/>
                <a:gd name="T1" fmla="*/ 0 h 572"/>
                <a:gd name="T2" fmla="*/ 0 w 1563"/>
                <a:gd name="T3" fmla="*/ 0 h 572"/>
                <a:gd name="T4" fmla="*/ 0 w 1563"/>
                <a:gd name="T5" fmla="*/ 572 h 572"/>
                <a:gd name="T6" fmla="*/ 1563 w 1563"/>
                <a:gd name="T7" fmla="*/ 572 h 572"/>
                <a:gd name="T8" fmla="*/ 990 w 1563"/>
                <a:gd name="T9" fmla="*/ 0 h 572"/>
              </a:gdLst>
              <a:ahLst/>
              <a:cxnLst>
                <a:cxn ang="0">
                  <a:pos x="T0" y="T1"/>
                </a:cxn>
                <a:cxn ang="0">
                  <a:pos x="T2" y="T3"/>
                </a:cxn>
                <a:cxn ang="0">
                  <a:pos x="T4" y="T5"/>
                </a:cxn>
                <a:cxn ang="0">
                  <a:pos x="T6" y="T7"/>
                </a:cxn>
                <a:cxn ang="0">
                  <a:pos x="T8" y="T9"/>
                </a:cxn>
              </a:cxnLst>
              <a:rect l="0" t="0" r="r" b="b"/>
              <a:pathLst>
                <a:path w="1563" h="572">
                  <a:moveTo>
                    <a:pt x="990" y="0"/>
                  </a:moveTo>
                  <a:lnTo>
                    <a:pt x="0" y="0"/>
                  </a:lnTo>
                  <a:lnTo>
                    <a:pt x="0" y="572"/>
                  </a:lnTo>
                  <a:lnTo>
                    <a:pt x="1563" y="572"/>
                  </a:lnTo>
                  <a:lnTo>
                    <a:pt x="990" y="0"/>
                  </a:lnTo>
                  <a:close/>
                </a:path>
              </a:pathLst>
            </a:custGeom>
            <a:gradFill flip="none" rotWithShape="1">
              <a:gsLst>
                <a:gs pos="0">
                  <a:srgbClr val="00A2B9">
                    <a:shade val="30000"/>
                    <a:satMod val="115000"/>
                  </a:srgbClr>
                </a:gs>
                <a:gs pos="50000">
                  <a:srgbClr val="00A2B9">
                    <a:shade val="67500"/>
                    <a:satMod val="115000"/>
                  </a:srgbClr>
                </a:gs>
                <a:gs pos="100000">
                  <a:srgbClr val="00A2B9">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46" name="Freeform 15">
              <a:extLst>
                <a:ext uri="{FF2B5EF4-FFF2-40B4-BE49-F238E27FC236}">
                  <a16:creationId xmlns:a16="http://schemas.microsoft.com/office/drawing/2014/main" id="{EBE6853D-872D-220F-FC87-E1B73780CA97}"/>
                </a:ext>
              </a:extLst>
            </p:cNvPr>
            <p:cNvSpPr>
              <a:spLocks/>
            </p:cNvSpPr>
            <p:nvPr/>
          </p:nvSpPr>
          <p:spPr bwMode="auto">
            <a:xfrm rot="2700000">
              <a:off x="6831777" y="2637637"/>
              <a:ext cx="735961" cy="1155166"/>
            </a:xfrm>
            <a:custGeom>
              <a:avLst/>
              <a:gdLst>
                <a:gd name="T0" fmla="*/ 0 w 318"/>
                <a:gd name="T1" fmla="*/ 0 h 832"/>
                <a:gd name="T2" fmla="*/ 318 w 318"/>
                <a:gd name="T3" fmla="*/ 415 h 832"/>
                <a:gd name="T4" fmla="*/ 0 w 318"/>
                <a:gd name="T5" fmla="*/ 832 h 832"/>
                <a:gd name="T6" fmla="*/ 0 w 318"/>
                <a:gd name="T7" fmla="*/ 0 h 832"/>
              </a:gdLst>
              <a:ahLst/>
              <a:cxnLst>
                <a:cxn ang="0">
                  <a:pos x="T0" y="T1"/>
                </a:cxn>
                <a:cxn ang="0">
                  <a:pos x="T2" y="T3"/>
                </a:cxn>
                <a:cxn ang="0">
                  <a:pos x="T4" y="T5"/>
                </a:cxn>
                <a:cxn ang="0">
                  <a:pos x="T6" y="T7"/>
                </a:cxn>
              </a:cxnLst>
              <a:rect l="0" t="0" r="r" b="b"/>
              <a:pathLst>
                <a:path w="318" h="832">
                  <a:moveTo>
                    <a:pt x="0" y="0"/>
                  </a:moveTo>
                  <a:lnTo>
                    <a:pt x="318" y="415"/>
                  </a:lnTo>
                  <a:lnTo>
                    <a:pt x="0" y="832"/>
                  </a:lnTo>
                  <a:lnTo>
                    <a:pt x="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47" name="Freeform 9">
              <a:extLst>
                <a:ext uri="{FF2B5EF4-FFF2-40B4-BE49-F238E27FC236}">
                  <a16:creationId xmlns:a16="http://schemas.microsoft.com/office/drawing/2014/main" id="{AA32F294-16BD-6E71-5C65-8EEC72936EA2}"/>
                </a:ext>
              </a:extLst>
            </p:cNvPr>
            <p:cNvSpPr>
              <a:spLocks/>
            </p:cNvSpPr>
            <p:nvPr/>
          </p:nvSpPr>
          <p:spPr bwMode="auto">
            <a:xfrm rot="2700000">
              <a:off x="5554970" y="2190651"/>
              <a:ext cx="2203793" cy="953451"/>
            </a:xfrm>
            <a:custGeom>
              <a:avLst/>
              <a:gdLst>
                <a:gd name="T0" fmla="*/ 2071 w 2071"/>
                <a:gd name="T1" fmla="*/ 449 h 896"/>
                <a:gd name="T2" fmla="*/ 1501 w 2071"/>
                <a:gd name="T3" fmla="*/ 0 h 896"/>
                <a:gd name="T4" fmla="*/ 1501 w 2071"/>
                <a:gd name="T5" fmla="*/ 162 h 896"/>
                <a:gd name="T6" fmla="*/ 575 w 2071"/>
                <a:gd name="T7" fmla="*/ 162 h 896"/>
                <a:gd name="T8" fmla="*/ 0 w 2071"/>
                <a:gd name="T9" fmla="*/ 734 h 896"/>
                <a:gd name="T10" fmla="*/ 1501 w 2071"/>
                <a:gd name="T11" fmla="*/ 734 h 896"/>
                <a:gd name="T12" fmla="*/ 1501 w 2071"/>
                <a:gd name="T13" fmla="*/ 896 h 896"/>
                <a:gd name="T14" fmla="*/ 2071 w 2071"/>
                <a:gd name="T15" fmla="*/ 449 h 8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1" h="896">
                  <a:moveTo>
                    <a:pt x="2071" y="449"/>
                  </a:moveTo>
                  <a:lnTo>
                    <a:pt x="1501" y="0"/>
                  </a:lnTo>
                  <a:lnTo>
                    <a:pt x="1501" y="162"/>
                  </a:lnTo>
                  <a:lnTo>
                    <a:pt x="575" y="162"/>
                  </a:lnTo>
                  <a:lnTo>
                    <a:pt x="0" y="734"/>
                  </a:lnTo>
                  <a:lnTo>
                    <a:pt x="1501" y="734"/>
                  </a:lnTo>
                  <a:lnTo>
                    <a:pt x="1501" y="896"/>
                  </a:lnTo>
                  <a:lnTo>
                    <a:pt x="2071" y="449"/>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48" name="Freeform 15">
              <a:extLst>
                <a:ext uri="{FF2B5EF4-FFF2-40B4-BE49-F238E27FC236}">
                  <a16:creationId xmlns:a16="http://schemas.microsoft.com/office/drawing/2014/main" id="{ED5C8DC4-7788-462F-6DF9-4D4E3E17395F}"/>
                </a:ext>
              </a:extLst>
            </p:cNvPr>
            <p:cNvSpPr>
              <a:spLocks/>
            </p:cNvSpPr>
            <p:nvPr/>
          </p:nvSpPr>
          <p:spPr bwMode="auto">
            <a:xfrm rot="18900000" flipH="1">
              <a:off x="6541545" y="4559269"/>
              <a:ext cx="735961" cy="1155166"/>
            </a:xfrm>
            <a:custGeom>
              <a:avLst/>
              <a:gdLst>
                <a:gd name="T0" fmla="*/ 0 w 318"/>
                <a:gd name="T1" fmla="*/ 0 h 832"/>
                <a:gd name="T2" fmla="*/ 318 w 318"/>
                <a:gd name="T3" fmla="*/ 415 h 832"/>
                <a:gd name="T4" fmla="*/ 0 w 318"/>
                <a:gd name="T5" fmla="*/ 832 h 832"/>
                <a:gd name="T6" fmla="*/ 0 w 318"/>
                <a:gd name="T7" fmla="*/ 0 h 832"/>
              </a:gdLst>
              <a:ahLst/>
              <a:cxnLst>
                <a:cxn ang="0">
                  <a:pos x="T0" y="T1"/>
                </a:cxn>
                <a:cxn ang="0">
                  <a:pos x="T2" y="T3"/>
                </a:cxn>
                <a:cxn ang="0">
                  <a:pos x="T4" y="T5"/>
                </a:cxn>
                <a:cxn ang="0">
                  <a:pos x="T6" y="T7"/>
                </a:cxn>
              </a:cxnLst>
              <a:rect l="0" t="0" r="r" b="b"/>
              <a:pathLst>
                <a:path w="318" h="832">
                  <a:moveTo>
                    <a:pt x="0" y="0"/>
                  </a:moveTo>
                  <a:lnTo>
                    <a:pt x="318" y="415"/>
                  </a:lnTo>
                  <a:lnTo>
                    <a:pt x="0" y="832"/>
                  </a:lnTo>
                  <a:lnTo>
                    <a:pt x="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49" name="Freeform 15">
              <a:extLst>
                <a:ext uri="{FF2B5EF4-FFF2-40B4-BE49-F238E27FC236}">
                  <a16:creationId xmlns:a16="http://schemas.microsoft.com/office/drawing/2014/main" id="{D755502D-C03D-8DDA-8485-F7A6DBB4A0A0}"/>
                </a:ext>
              </a:extLst>
            </p:cNvPr>
            <p:cNvSpPr>
              <a:spLocks/>
            </p:cNvSpPr>
            <p:nvPr/>
          </p:nvSpPr>
          <p:spPr bwMode="auto">
            <a:xfrm rot="2700000" flipH="1">
              <a:off x="4622485" y="4249677"/>
              <a:ext cx="735961" cy="1178385"/>
            </a:xfrm>
            <a:custGeom>
              <a:avLst/>
              <a:gdLst>
                <a:gd name="T0" fmla="*/ 0 w 318"/>
                <a:gd name="T1" fmla="*/ 0 h 832"/>
                <a:gd name="T2" fmla="*/ 318 w 318"/>
                <a:gd name="T3" fmla="*/ 415 h 832"/>
                <a:gd name="T4" fmla="*/ 0 w 318"/>
                <a:gd name="T5" fmla="*/ 832 h 832"/>
                <a:gd name="T6" fmla="*/ 0 w 318"/>
                <a:gd name="T7" fmla="*/ 0 h 832"/>
              </a:gdLst>
              <a:ahLst/>
              <a:cxnLst>
                <a:cxn ang="0">
                  <a:pos x="T0" y="T1"/>
                </a:cxn>
                <a:cxn ang="0">
                  <a:pos x="T2" y="T3"/>
                </a:cxn>
                <a:cxn ang="0">
                  <a:pos x="T4" y="T5"/>
                </a:cxn>
                <a:cxn ang="0">
                  <a:pos x="T6" y="T7"/>
                </a:cxn>
              </a:cxnLst>
              <a:rect l="0" t="0" r="r" b="b"/>
              <a:pathLst>
                <a:path w="318" h="832">
                  <a:moveTo>
                    <a:pt x="0" y="0"/>
                  </a:moveTo>
                  <a:lnTo>
                    <a:pt x="318" y="415"/>
                  </a:lnTo>
                  <a:lnTo>
                    <a:pt x="0" y="832"/>
                  </a:lnTo>
                  <a:lnTo>
                    <a:pt x="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50" name="Freeform 10">
              <a:extLst>
                <a:ext uri="{FF2B5EF4-FFF2-40B4-BE49-F238E27FC236}">
                  <a16:creationId xmlns:a16="http://schemas.microsoft.com/office/drawing/2014/main" id="{843C3EF5-E879-1609-1A43-C4ECB4051A42}"/>
                </a:ext>
              </a:extLst>
            </p:cNvPr>
            <p:cNvSpPr>
              <a:spLocks/>
            </p:cNvSpPr>
            <p:nvPr/>
          </p:nvSpPr>
          <p:spPr bwMode="auto">
            <a:xfrm rot="2700000">
              <a:off x="4431814" y="4907138"/>
              <a:ext cx="2199536" cy="952387"/>
            </a:xfrm>
            <a:custGeom>
              <a:avLst/>
              <a:gdLst>
                <a:gd name="T0" fmla="*/ 2067 w 2067"/>
                <a:gd name="T1" fmla="*/ 159 h 895"/>
                <a:gd name="T2" fmla="*/ 570 w 2067"/>
                <a:gd name="T3" fmla="*/ 159 h 895"/>
                <a:gd name="T4" fmla="*/ 570 w 2067"/>
                <a:gd name="T5" fmla="*/ 0 h 895"/>
                <a:gd name="T6" fmla="*/ 0 w 2067"/>
                <a:gd name="T7" fmla="*/ 446 h 895"/>
                <a:gd name="T8" fmla="*/ 570 w 2067"/>
                <a:gd name="T9" fmla="*/ 895 h 895"/>
                <a:gd name="T10" fmla="*/ 570 w 2067"/>
                <a:gd name="T11" fmla="*/ 734 h 895"/>
                <a:gd name="T12" fmla="*/ 1494 w 2067"/>
                <a:gd name="T13" fmla="*/ 734 h 895"/>
                <a:gd name="T14" fmla="*/ 2067 w 2067"/>
                <a:gd name="T15" fmla="*/ 159 h 8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7" h="895">
                  <a:moveTo>
                    <a:pt x="2067" y="159"/>
                  </a:moveTo>
                  <a:lnTo>
                    <a:pt x="570" y="159"/>
                  </a:lnTo>
                  <a:lnTo>
                    <a:pt x="570" y="0"/>
                  </a:lnTo>
                  <a:lnTo>
                    <a:pt x="0" y="446"/>
                  </a:lnTo>
                  <a:lnTo>
                    <a:pt x="570" y="895"/>
                  </a:lnTo>
                  <a:lnTo>
                    <a:pt x="570" y="734"/>
                  </a:lnTo>
                  <a:lnTo>
                    <a:pt x="1494" y="734"/>
                  </a:lnTo>
                  <a:lnTo>
                    <a:pt x="2067" y="159"/>
                  </a:lnTo>
                  <a:close/>
                </a:path>
              </a:pathLst>
            </a:custGeom>
            <a:solidFill>
              <a:srgbClr val="A5A5A5"/>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51" name="Freeform 15">
              <a:extLst>
                <a:ext uri="{FF2B5EF4-FFF2-40B4-BE49-F238E27FC236}">
                  <a16:creationId xmlns:a16="http://schemas.microsoft.com/office/drawing/2014/main" id="{CF8F1E8F-103B-02A5-E015-193D2B23118A}"/>
                </a:ext>
              </a:extLst>
            </p:cNvPr>
            <p:cNvSpPr>
              <a:spLocks/>
            </p:cNvSpPr>
            <p:nvPr/>
          </p:nvSpPr>
          <p:spPr bwMode="auto">
            <a:xfrm rot="18900000">
              <a:off x="4912717" y="2328045"/>
              <a:ext cx="735961" cy="1178385"/>
            </a:xfrm>
            <a:custGeom>
              <a:avLst/>
              <a:gdLst>
                <a:gd name="T0" fmla="*/ 0 w 318"/>
                <a:gd name="T1" fmla="*/ 0 h 832"/>
                <a:gd name="T2" fmla="*/ 318 w 318"/>
                <a:gd name="T3" fmla="*/ 415 h 832"/>
                <a:gd name="T4" fmla="*/ 0 w 318"/>
                <a:gd name="T5" fmla="*/ 832 h 832"/>
                <a:gd name="T6" fmla="*/ 0 w 318"/>
                <a:gd name="T7" fmla="*/ 0 h 832"/>
              </a:gdLst>
              <a:ahLst/>
              <a:cxnLst>
                <a:cxn ang="0">
                  <a:pos x="T0" y="T1"/>
                </a:cxn>
                <a:cxn ang="0">
                  <a:pos x="T2" y="T3"/>
                </a:cxn>
                <a:cxn ang="0">
                  <a:pos x="T4" y="T5"/>
                </a:cxn>
                <a:cxn ang="0">
                  <a:pos x="T6" y="T7"/>
                </a:cxn>
              </a:cxnLst>
              <a:rect l="0" t="0" r="r" b="b"/>
              <a:pathLst>
                <a:path w="318" h="832">
                  <a:moveTo>
                    <a:pt x="0" y="0"/>
                  </a:moveTo>
                  <a:lnTo>
                    <a:pt x="318" y="415"/>
                  </a:lnTo>
                  <a:lnTo>
                    <a:pt x="0" y="832"/>
                  </a:lnTo>
                  <a:lnTo>
                    <a:pt x="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52" name="Freeform 11">
              <a:extLst>
                <a:ext uri="{FF2B5EF4-FFF2-40B4-BE49-F238E27FC236}">
                  <a16:creationId xmlns:a16="http://schemas.microsoft.com/office/drawing/2014/main" id="{1D00F846-304C-24EA-F9E0-E023F545F919}"/>
                </a:ext>
              </a:extLst>
            </p:cNvPr>
            <p:cNvSpPr>
              <a:spLocks/>
            </p:cNvSpPr>
            <p:nvPr/>
          </p:nvSpPr>
          <p:spPr bwMode="auto">
            <a:xfrm rot="2700000">
              <a:off x="6975256" y="3487320"/>
              <a:ext cx="952388" cy="2200600"/>
            </a:xfrm>
            <a:custGeom>
              <a:avLst/>
              <a:gdLst>
                <a:gd name="T0" fmla="*/ 734 w 895"/>
                <a:gd name="T1" fmla="*/ 1498 h 2068"/>
                <a:gd name="T2" fmla="*/ 734 w 895"/>
                <a:gd name="T3" fmla="*/ 572 h 2068"/>
                <a:gd name="T4" fmla="*/ 161 w 895"/>
                <a:gd name="T5" fmla="*/ 0 h 2068"/>
                <a:gd name="T6" fmla="*/ 161 w 895"/>
                <a:gd name="T7" fmla="*/ 1498 h 2068"/>
                <a:gd name="T8" fmla="*/ 0 w 895"/>
                <a:gd name="T9" fmla="*/ 1498 h 2068"/>
                <a:gd name="T10" fmla="*/ 449 w 895"/>
                <a:gd name="T11" fmla="*/ 2068 h 2068"/>
                <a:gd name="T12" fmla="*/ 895 w 895"/>
                <a:gd name="T13" fmla="*/ 1498 h 2068"/>
                <a:gd name="T14" fmla="*/ 734 w 895"/>
                <a:gd name="T15" fmla="*/ 1498 h 20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2068">
                  <a:moveTo>
                    <a:pt x="734" y="1498"/>
                  </a:moveTo>
                  <a:lnTo>
                    <a:pt x="734" y="572"/>
                  </a:lnTo>
                  <a:lnTo>
                    <a:pt x="161" y="0"/>
                  </a:lnTo>
                  <a:lnTo>
                    <a:pt x="161" y="1498"/>
                  </a:lnTo>
                  <a:lnTo>
                    <a:pt x="0" y="1498"/>
                  </a:lnTo>
                  <a:lnTo>
                    <a:pt x="449" y="2068"/>
                  </a:lnTo>
                  <a:lnTo>
                    <a:pt x="895" y="1498"/>
                  </a:lnTo>
                  <a:lnTo>
                    <a:pt x="734" y="1498"/>
                  </a:lnTo>
                  <a:close/>
                </a:path>
              </a:pathLst>
            </a:custGeom>
            <a:solidFill>
              <a:srgbClr val="00A2B9"/>
            </a:solidFill>
            <a:ln w="9525">
              <a:no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53" name="Freeform 12">
              <a:extLst>
                <a:ext uri="{FF2B5EF4-FFF2-40B4-BE49-F238E27FC236}">
                  <a16:creationId xmlns:a16="http://schemas.microsoft.com/office/drawing/2014/main" id="{717573E0-7A99-AD50-5A4A-D009BA3C8FAA}"/>
                </a:ext>
              </a:extLst>
            </p:cNvPr>
            <p:cNvSpPr>
              <a:spLocks/>
            </p:cNvSpPr>
            <p:nvPr/>
          </p:nvSpPr>
          <p:spPr bwMode="auto">
            <a:xfrm rot="2700000">
              <a:off x="4261934" y="2362724"/>
              <a:ext cx="952388" cy="2198471"/>
            </a:xfrm>
            <a:custGeom>
              <a:avLst/>
              <a:gdLst>
                <a:gd name="T0" fmla="*/ 895 w 895"/>
                <a:gd name="T1" fmla="*/ 570 h 2066"/>
                <a:gd name="T2" fmla="*/ 446 w 895"/>
                <a:gd name="T3" fmla="*/ 0 h 2066"/>
                <a:gd name="T4" fmla="*/ 0 w 895"/>
                <a:gd name="T5" fmla="*/ 570 h 2066"/>
                <a:gd name="T6" fmla="*/ 159 w 895"/>
                <a:gd name="T7" fmla="*/ 570 h 2066"/>
                <a:gd name="T8" fmla="*/ 159 w 895"/>
                <a:gd name="T9" fmla="*/ 1494 h 2066"/>
                <a:gd name="T10" fmla="*/ 734 w 895"/>
                <a:gd name="T11" fmla="*/ 2066 h 2066"/>
                <a:gd name="T12" fmla="*/ 734 w 895"/>
                <a:gd name="T13" fmla="*/ 570 h 2066"/>
                <a:gd name="T14" fmla="*/ 895 w 895"/>
                <a:gd name="T15" fmla="*/ 570 h 20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5" h="2066">
                  <a:moveTo>
                    <a:pt x="895" y="570"/>
                  </a:moveTo>
                  <a:lnTo>
                    <a:pt x="446" y="0"/>
                  </a:lnTo>
                  <a:lnTo>
                    <a:pt x="0" y="570"/>
                  </a:lnTo>
                  <a:lnTo>
                    <a:pt x="159" y="570"/>
                  </a:lnTo>
                  <a:lnTo>
                    <a:pt x="159" y="1494"/>
                  </a:lnTo>
                  <a:lnTo>
                    <a:pt x="734" y="2066"/>
                  </a:lnTo>
                  <a:lnTo>
                    <a:pt x="734" y="570"/>
                  </a:lnTo>
                  <a:lnTo>
                    <a:pt x="895" y="570"/>
                  </a:lnTo>
                  <a:close/>
                </a:path>
              </a:pathLst>
            </a:custGeom>
            <a:solidFill>
              <a:srgbClr val="00A2B9"/>
            </a:solidFill>
            <a:ln w="9525">
              <a:solidFill>
                <a:srgbClr val="00A2B9"/>
              </a:solidFill>
              <a:round/>
              <a:headEnd/>
              <a:tailEnd/>
            </a:ln>
          </p:spPr>
          <p:txBody>
            <a:bodyPr vert="horz" wrap="square" lIns="91440" tIns="45720" rIns="91440" bIns="45720" numCol="1" anchor="t" anchorCtr="0" compatLnSpc="1">
              <a:prstTxWarp prst="textNoShape">
                <a:avLst/>
              </a:prstTxWarp>
            </a:bodyPr>
            <a:lstStyle/>
            <a:p>
              <a:endParaRPr lang="en-IN" dirty="0">
                <a:latin typeface="Aptos" panose="020B0004020202020204" pitchFamily="34" charset="0"/>
              </a:endParaRPr>
            </a:p>
          </p:txBody>
        </p:sp>
        <p:sp>
          <p:nvSpPr>
            <p:cNvPr id="54" name="TextBox 53">
              <a:extLst>
                <a:ext uri="{FF2B5EF4-FFF2-40B4-BE49-F238E27FC236}">
                  <a16:creationId xmlns:a16="http://schemas.microsoft.com/office/drawing/2014/main" id="{7898D471-720D-B233-E93F-8FF66A595027}"/>
                </a:ext>
              </a:extLst>
            </p:cNvPr>
            <p:cNvSpPr txBox="1"/>
            <p:nvPr/>
          </p:nvSpPr>
          <p:spPr>
            <a:xfrm>
              <a:off x="4862456" y="2937380"/>
              <a:ext cx="447558" cy="369332"/>
            </a:xfrm>
            <a:prstGeom prst="rect">
              <a:avLst/>
            </a:prstGeom>
            <a:noFill/>
          </p:spPr>
          <p:txBody>
            <a:bodyPr wrap="none" rtlCol="0" anchor="ctr">
              <a:spAutoFit/>
            </a:bodyPr>
            <a:lstStyle/>
            <a:p>
              <a:pPr algn="ctr"/>
              <a:r>
                <a:rPr lang="en-IN" sz="1800" b="1" dirty="0">
                  <a:solidFill>
                    <a:schemeClr val="bg1"/>
                  </a:solidFill>
                  <a:latin typeface="Aptos" panose="020B0004020202020204" pitchFamily="34" charset="0"/>
                  <a:ea typeface="Open Sans" panose="020B0606030504020204" pitchFamily="34" charset="0"/>
                  <a:cs typeface="Open Sans" panose="020B0606030504020204" pitchFamily="34" charset="0"/>
                </a:rPr>
                <a:t>01</a:t>
              </a:r>
            </a:p>
          </p:txBody>
        </p:sp>
        <p:sp>
          <p:nvSpPr>
            <p:cNvPr id="55" name="TextBox 54">
              <a:extLst>
                <a:ext uri="{FF2B5EF4-FFF2-40B4-BE49-F238E27FC236}">
                  <a16:creationId xmlns:a16="http://schemas.microsoft.com/office/drawing/2014/main" id="{89236670-51CF-0FFD-C731-2907A2E57016}"/>
                </a:ext>
              </a:extLst>
            </p:cNvPr>
            <p:cNvSpPr txBox="1"/>
            <p:nvPr/>
          </p:nvSpPr>
          <p:spPr>
            <a:xfrm>
              <a:off x="6867497" y="2937380"/>
              <a:ext cx="447558" cy="369332"/>
            </a:xfrm>
            <a:prstGeom prst="rect">
              <a:avLst/>
            </a:prstGeom>
            <a:noFill/>
          </p:spPr>
          <p:txBody>
            <a:bodyPr wrap="none" rtlCol="0" anchor="ctr">
              <a:spAutoFit/>
            </a:bodyPr>
            <a:lstStyle/>
            <a:p>
              <a:pPr algn="ctr"/>
              <a:r>
                <a:rPr lang="en-IN" sz="1800" b="1" dirty="0">
                  <a:solidFill>
                    <a:schemeClr val="bg1"/>
                  </a:solidFill>
                  <a:latin typeface="Aptos" panose="020B0004020202020204" pitchFamily="34" charset="0"/>
                  <a:ea typeface="Open Sans" panose="020B0606030504020204" pitchFamily="34" charset="0"/>
                  <a:cs typeface="Open Sans" panose="020B0606030504020204" pitchFamily="34" charset="0"/>
                </a:rPr>
                <a:t>02</a:t>
              </a:r>
            </a:p>
          </p:txBody>
        </p:sp>
        <p:sp>
          <p:nvSpPr>
            <p:cNvPr id="56" name="TextBox 55">
              <a:extLst>
                <a:ext uri="{FF2B5EF4-FFF2-40B4-BE49-F238E27FC236}">
                  <a16:creationId xmlns:a16="http://schemas.microsoft.com/office/drawing/2014/main" id="{27A630BF-2B4F-CD75-5630-7827AD069C88}"/>
                </a:ext>
              </a:extLst>
            </p:cNvPr>
            <p:cNvSpPr txBox="1"/>
            <p:nvPr/>
          </p:nvSpPr>
          <p:spPr>
            <a:xfrm>
              <a:off x="4862456" y="4730038"/>
              <a:ext cx="447558" cy="369332"/>
            </a:xfrm>
            <a:prstGeom prst="rect">
              <a:avLst/>
            </a:prstGeom>
            <a:noFill/>
          </p:spPr>
          <p:txBody>
            <a:bodyPr wrap="none" rtlCol="0" anchor="ctr">
              <a:spAutoFit/>
            </a:bodyPr>
            <a:lstStyle/>
            <a:p>
              <a:pPr algn="ctr"/>
              <a:r>
                <a:rPr lang="en-IN" sz="1800" b="1" dirty="0">
                  <a:solidFill>
                    <a:schemeClr val="bg1"/>
                  </a:solidFill>
                  <a:latin typeface="Aptos" panose="020B0004020202020204" pitchFamily="34" charset="0"/>
                  <a:ea typeface="Open Sans" panose="020B0606030504020204" pitchFamily="34" charset="0"/>
                  <a:cs typeface="Open Sans" panose="020B0606030504020204" pitchFamily="34" charset="0"/>
                </a:rPr>
                <a:t>04</a:t>
              </a:r>
            </a:p>
          </p:txBody>
        </p:sp>
        <p:sp>
          <p:nvSpPr>
            <p:cNvPr id="57" name="TextBox 56">
              <a:extLst>
                <a:ext uri="{FF2B5EF4-FFF2-40B4-BE49-F238E27FC236}">
                  <a16:creationId xmlns:a16="http://schemas.microsoft.com/office/drawing/2014/main" id="{60795AED-A0DC-627C-592B-64D48E7BAF41}"/>
                </a:ext>
              </a:extLst>
            </p:cNvPr>
            <p:cNvSpPr txBox="1"/>
            <p:nvPr/>
          </p:nvSpPr>
          <p:spPr>
            <a:xfrm>
              <a:off x="6867497" y="4730038"/>
              <a:ext cx="447558" cy="369332"/>
            </a:xfrm>
            <a:prstGeom prst="rect">
              <a:avLst/>
            </a:prstGeom>
            <a:noFill/>
          </p:spPr>
          <p:txBody>
            <a:bodyPr wrap="none" rtlCol="0" anchor="ctr">
              <a:spAutoFit/>
            </a:bodyPr>
            <a:lstStyle/>
            <a:p>
              <a:pPr algn="ctr"/>
              <a:r>
                <a:rPr lang="en-IN" sz="1800" b="1" dirty="0">
                  <a:solidFill>
                    <a:schemeClr val="bg1"/>
                  </a:solidFill>
                  <a:latin typeface="Aptos" panose="020B0004020202020204" pitchFamily="34" charset="0"/>
                  <a:ea typeface="Open Sans" panose="020B0606030504020204" pitchFamily="34" charset="0"/>
                  <a:cs typeface="Open Sans" panose="020B0606030504020204" pitchFamily="34" charset="0"/>
                </a:rPr>
                <a:t>03</a:t>
              </a:r>
            </a:p>
          </p:txBody>
        </p:sp>
        <p:sp>
          <p:nvSpPr>
            <p:cNvPr id="58" name="Freeform 37">
              <a:extLst>
                <a:ext uri="{FF2B5EF4-FFF2-40B4-BE49-F238E27FC236}">
                  <a16:creationId xmlns:a16="http://schemas.microsoft.com/office/drawing/2014/main" id="{1DA43F78-05BF-18F2-7255-BD0B352E7E8F}"/>
                </a:ext>
              </a:extLst>
            </p:cNvPr>
            <p:cNvSpPr>
              <a:spLocks noEditPoints="1"/>
            </p:cNvSpPr>
            <p:nvPr/>
          </p:nvSpPr>
          <p:spPr bwMode="auto">
            <a:xfrm>
              <a:off x="6232478" y="2185185"/>
              <a:ext cx="302507" cy="314935"/>
            </a:xfrm>
            <a:custGeom>
              <a:avLst/>
              <a:gdLst>
                <a:gd name="T0" fmla="*/ 2128 w 3456"/>
                <a:gd name="T1" fmla="*/ 3100 h 3598"/>
                <a:gd name="T2" fmla="*/ 2098 w 3456"/>
                <a:gd name="T3" fmla="*/ 3359 h 3598"/>
                <a:gd name="T4" fmla="*/ 1947 w 3456"/>
                <a:gd name="T5" fmla="*/ 3556 h 3598"/>
                <a:gd name="T6" fmla="*/ 1548 w 3456"/>
                <a:gd name="T7" fmla="*/ 3586 h 3598"/>
                <a:gd name="T8" fmla="*/ 1402 w 3456"/>
                <a:gd name="T9" fmla="*/ 3395 h 3598"/>
                <a:gd name="T10" fmla="*/ 1317 w 3456"/>
                <a:gd name="T11" fmla="*/ 3143 h 3598"/>
                <a:gd name="T12" fmla="*/ 1418 w 3456"/>
                <a:gd name="T13" fmla="*/ 3042 h 3598"/>
                <a:gd name="T14" fmla="*/ 2964 w 3456"/>
                <a:gd name="T15" fmla="*/ 2824 h 3598"/>
                <a:gd name="T16" fmla="*/ 2934 w 3456"/>
                <a:gd name="T17" fmla="*/ 2961 h 3598"/>
                <a:gd name="T18" fmla="*/ 2808 w 3456"/>
                <a:gd name="T19" fmla="*/ 2948 h 3598"/>
                <a:gd name="T20" fmla="*/ 2545 w 3456"/>
                <a:gd name="T21" fmla="*/ 2577 h 3598"/>
                <a:gd name="T22" fmla="*/ 857 w 3456"/>
                <a:gd name="T23" fmla="*/ 2534 h 3598"/>
                <a:gd name="T24" fmla="*/ 919 w 3456"/>
                <a:gd name="T25" fmla="*/ 2661 h 3598"/>
                <a:gd name="T26" fmla="*/ 576 w 3456"/>
                <a:gd name="T27" fmla="*/ 2977 h 3598"/>
                <a:gd name="T28" fmla="*/ 477 w 3456"/>
                <a:gd name="T29" fmla="*/ 2888 h 3598"/>
                <a:gd name="T30" fmla="*/ 793 w 3456"/>
                <a:gd name="T31" fmla="*/ 2534 h 3598"/>
                <a:gd name="T32" fmla="*/ 3434 w 3456"/>
                <a:gd name="T33" fmla="*/ 1664 h 3598"/>
                <a:gd name="T34" fmla="*/ 3418 w 3456"/>
                <a:gd name="T35" fmla="*/ 1805 h 3598"/>
                <a:gd name="T36" fmla="*/ 2943 w 3456"/>
                <a:gd name="T37" fmla="*/ 1804 h 3598"/>
                <a:gd name="T38" fmla="*/ 2928 w 3456"/>
                <a:gd name="T39" fmla="*/ 1664 h 3598"/>
                <a:gd name="T40" fmla="*/ 473 w 3456"/>
                <a:gd name="T41" fmla="*/ 1629 h 3598"/>
                <a:gd name="T42" fmla="*/ 547 w 3456"/>
                <a:gd name="T43" fmla="*/ 1749 h 3598"/>
                <a:gd name="T44" fmla="*/ 100 w 3456"/>
                <a:gd name="T45" fmla="*/ 1827 h 3598"/>
                <a:gd name="T46" fmla="*/ 0 w 3456"/>
                <a:gd name="T47" fmla="*/ 1726 h 3598"/>
                <a:gd name="T48" fmla="*/ 100 w 3456"/>
                <a:gd name="T49" fmla="*/ 1626 h 3598"/>
                <a:gd name="T50" fmla="*/ 1371 w 3456"/>
                <a:gd name="T51" fmla="*/ 1200 h 3598"/>
                <a:gd name="T52" fmla="*/ 1117 w 3456"/>
                <a:gd name="T53" fmla="*/ 1540 h 3598"/>
                <a:gd name="T54" fmla="*/ 1125 w 3456"/>
                <a:gd name="T55" fmla="*/ 1808 h 3598"/>
                <a:gd name="T56" fmla="*/ 1266 w 3456"/>
                <a:gd name="T57" fmla="*/ 1793 h 3598"/>
                <a:gd name="T58" fmla="*/ 1339 w 3456"/>
                <a:gd name="T59" fmla="*/ 1524 h 3598"/>
                <a:gd name="T60" fmla="*/ 1619 w 3456"/>
                <a:gd name="T61" fmla="*/ 1304 h 3598"/>
                <a:gd name="T62" fmla="*/ 1817 w 3456"/>
                <a:gd name="T63" fmla="*/ 1235 h 3598"/>
                <a:gd name="T64" fmla="*/ 1773 w 3456"/>
                <a:gd name="T65" fmla="*/ 1100 h 3598"/>
                <a:gd name="T66" fmla="*/ 2018 w 3456"/>
                <a:gd name="T67" fmla="*/ 889 h 3598"/>
                <a:gd name="T68" fmla="*/ 2425 w 3456"/>
                <a:gd name="T69" fmla="*/ 1179 h 3598"/>
                <a:gd name="T70" fmla="*/ 2612 w 3456"/>
                <a:gd name="T71" fmla="*/ 1650 h 3598"/>
                <a:gd name="T72" fmla="*/ 2499 w 3456"/>
                <a:gd name="T73" fmla="*/ 2166 h 3598"/>
                <a:gd name="T74" fmla="*/ 2222 w 3456"/>
                <a:gd name="T75" fmla="*/ 2546 h 3598"/>
                <a:gd name="T76" fmla="*/ 2109 w 3456"/>
                <a:gd name="T77" fmla="*/ 2862 h 3598"/>
                <a:gd name="T78" fmla="*/ 1394 w 3456"/>
                <a:gd name="T79" fmla="*/ 2895 h 3598"/>
                <a:gd name="T80" fmla="*/ 1279 w 3456"/>
                <a:gd name="T81" fmla="*/ 2662 h 3598"/>
                <a:gd name="T82" fmla="*/ 1040 w 3456"/>
                <a:gd name="T83" fmla="*/ 2287 h 3598"/>
                <a:gd name="T84" fmla="*/ 845 w 3456"/>
                <a:gd name="T85" fmla="*/ 1814 h 3598"/>
                <a:gd name="T86" fmla="*/ 946 w 3456"/>
                <a:gd name="T87" fmla="*/ 1307 h 3598"/>
                <a:gd name="T88" fmla="*/ 1294 w 3456"/>
                <a:gd name="T89" fmla="*/ 953 h 3598"/>
                <a:gd name="T90" fmla="*/ 2868 w 3456"/>
                <a:gd name="T91" fmla="*/ 477 h 3598"/>
                <a:gd name="T92" fmla="*/ 2979 w 3456"/>
                <a:gd name="T93" fmla="*/ 566 h 3598"/>
                <a:gd name="T94" fmla="*/ 2669 w 3456"/>
                <a:gd name="T95" fmla="*/ 917 h 3598"/>
                <a:gd name="T96" fmla="*/ 2545 w 3456"/>
                <a:gd name="T97" fmla="*/ 877 h 3598"/>
                <a:gd name="T98" fmla="*/ 2808 w 3456"/>
                <a:gd name="T99" fmla="*/ 505 h 3598"/>
                <a:gd name="T100" fmla="*/ 628 w 3456"/>
                <a:gd name="T101" fmla="*/ 490 h 3598"/>
                <a:gd name="T102" fmla="*/ 919 w 3456"/>
                <a:gd name="T103" fmla="*/ 855 h 3598"/>
                <a:gd name="T104" fmla="*/ 806 w 3456"/>
                <a:gd name="T105" fmla="*/ 921 h 3598"/>
                <a:gd name="T106" fmla="*/ 476 w 3456"/>
                <a:gd name="T107" fmla="*/ 586 h 3598"/>
                <a:gd name="T108" fmla="*/ 565 w 3456"/>
                <a:gd name="T109" fmla="*/ 476 h 3598"/>
                <a:gd name="T110" fmla="*/ 1825 w 3456"/>
                <a:gd name="T111" fmla="*/ 77 h 3598"/>
                <a:gd name="T112" fmla="*/ 1771 w 3456"/>
                <a:gd name="T113" fmla="*/ 539 h 3598"/>
                <a:gd name="T114" fmla="*/ 1638 w 3456"/>
                <a:gd name="T115" fmla="*/ 494 h 3598"/>
                <a:gd name="T116" fmla="*/ 1665 w 3456"/>
                <a:gd name="T117" fmla="*/ 22 h 3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56" h="3598">
                  <a:moveTo>
                    <a:pt x="1418" y="3042"/>
                  </a:moveTo>
                  <a:lnTo>
                    <a:pt x="2037" y="3042"/>
                  </a:lnTo>
                  <a:lnTo>
                    <a:pt x="2060" y="3045"/>
                  </a:lnTo>
                  <a:lnTo>
                    <a:pt x="2081" y="3053"/>
                  </a:lnTo>
                  <a:lnTo>
                    <a:pt x="2101" y="3065"/>
                  </a:lnTo>
                  <a:lnTo>
                    <a:pt x="2116" y="3080"/>
                  </a:lnTo>
                  <a:lnTo>
                    <a:pt x="2128" y="3100"/>
                  </a:lnTo>
                  <a:lnTo>
                    <a:pt x="2136" y="3120"/>
                  </a:lnTo>
                  <a:lnTo>
                    <a:pt x="2138" y="3144"/>
                  </a:lnTo>
                  <a:lnTo>
                    <a:pt x="2138" y="3249"/>
                  </a:lnTo>
                  <a:lnTo>
                    <a:pt x="2136" y="3280"/>
                  </a:lnTo>
                  <a:lnTo>
                    <a:pt x="2127" y="3308"/>
                  </a:lnTo>
                  <a:lnTo>
                    <a:pt x="2115" y="3335"/>
                  </a:lnTo>
                  <a:lnTo>
                    <a:pt x="2098" y="3359"/>
                  </a:lnTo>
                  <a:lnTo>
                    <a:pt x="2077" y="3378"/>
                  </a:lnTo>
                  <a:lnTo>
                    <a:pt x="2053" y="3395"/>
                  </a:lnTo>
                  <a:lnTo>
                    <a:pt x="2027" y="3407"/>
                  </a:lnTo>
                  <a:lnTo>
                    <a:pt x="1997" y="3415"/>
                  </a:lnTo>
                  <a:lnTo>
                    <a:pt x="1971" y="3510"/>
                  </a:lnTo>
                  <a:lnTo>
                    <a:pt x="1962" y="3534"/>
                  </a:lnTo>
                  <a:lnTo>
                    <a:pt x="1947" y="3556"/>
                  </a:lnTo>
                  <a:lnTo>
                    <a:pt x="1929" y="3573"/>
                  </a:lnTo>
                  <a:lnTo>
                    <a:pt x="1907" y="3586"/>
                  </a:lnTo>
                  <a:lnTo>
                    <a:pt x="1882" y="3595"/>
                  </a:lnTo>
                  <a:lnTo>
                    <a:pt x="1856" y="3598"/>
                  </a:lnTo>
                  <a:lnTo>
                    <a:pt x="1600" y="3598"/>
                  </a:lnTo>
                  <a:lnTo>
                    <a:pt x="1572" y="3595"/>
                  </a:lnTo>
                  <a:lnTo>
                    <a:pt x="1548" y="3586"/>
                  </a:lnTo>
                  <a:lnTo>
                    <a:pt x="1526" y="3573"/>
                  </a:lnTo>
                  <a:lnTo>
                    <a:pt x="1509" y="3556"/>
                  </a:lnTo>
                  <a:lnTo>
                    <a:pt x="1493" y="3534"/>
                  </a:lnTo>
                  <a:lnTo>
                    <a:pt x="1485" y="3510"/>
                  </a:lnTo>
                  <a:lnTo>
                    <a:pt x="1459" y="3415"/>
                  </a:lnTo>
                  <a:lnTo>
                    <a:pt x="1430" y="3407"/>
                  </a:lnTo>
                  <a:lnTo>
                    <a:pt x="1402" y="3395"/>
                  </a:lnTo>
                  <a:lnTo>
                    <a:pt x="1378" y="3378"/>
                  </a:lnTo>
                  <a:lnTo>
                    <a:pt x="1358" y="3358"/>
                  </a:lnTo>
                  <a:lnTo>
                    <a:pt x="1340" y="3335"/>
                  </a:lnTo>
                  <a:lnTo>
                    <a:pt x="1328" y="3308"/>
                  </a:lnTo>
                  <a:lnTo>
                    <a:pt x="1319" y="3279"/>
                  </a:lnTo>
                  <a:lnTo>
                    <a:pt x="1317" y="3248"/>
                  </a:lnTo>
                  <a:lnTo>
                    <a:pt x="1317" y="3143"/>
                  </a:lnTo>
                  <a:lnTo>
                    <a:pt x="1319" y="3120"/>
                  </a:lnTo>
                  <a:lnTo>
                    <a:pt x="1327" y="3098"/>
                  </a:lnTo>
                  <a:lnTo>
                    <a:pt x="1339" y="3080"/>
                  </a:lnTo>
                  <a:lnTo>
                    <a:pt x="1354" y="3063"/>
                  </a:lnTo>
                  <a:lnTo>
                    <a:pt x="1373" y="3053"/>
                  </a:lnTo>
                  <a:lnTo>
                    <a:pt x="1395" y="3045"/>
                  </a:lnTo>
                  <a:lnTo>
                    <a:pt x="1418" y="3042"/>
                  </a:lnTo>
                  <a:close/>
                  <a:moveTo>
                    <a:pt x="2620" y="2530"/>
                  </a:moveTo>
                  <a:lnTo>
                    <a:pt x="2642" y="2530"/>
                  </a:lnTo>
                  <a:lnTo>
                    <a:pt x="2664" y="2534"/>
                  </a:lnTo>
                  <a:lnTo>
                    <a:pt x="2683" y="2544"/>
                  </a:lnTo>
                  <a:lnTo>
                    <a:pt x="2702" y="2558"/>
                  </a:lnTo>
                  <a:lnTo>
                    <a:pt x="2949" y="2806"/>
                  </a:lnTo>
                  <a:lnTo>
                    <a:pt x="2964" y="2824"/>
                  </a:lnTo>
                  <a:lnTo>
                    <a:pt x="2974" y="2845"/>
                  </a:lnTo>
                  <a:lnTo>
                    <a:pt x="2978" y="2867"/>
                  </a:lnTo>
                  <a:lnTo>
                    <a:pt x="2978" y="2888"/>
                  </a:lnTo>
                  <a:lnTo>
                    <a:pt x="2974" y="2909"/>
                  </a:lnTo>
                  <a:lnTo>
                    <a:pt x="2964" y="2930"/>
                  </a:lnTo>
                  <a:lnTo>
                    <a:pt x="2949" y="2948"/>
                  </a:lnTo>
                  <a:lnTo>
                    <a:pt x="2934" y="2961"/>
                  </a:lnTo>
                  <a:lnTo>
                    <a:pt x="2917" y="2969"/>
                  </a:lnTo>
                  <a:lnTo>
                    <a:pt x="2898" y="2975"/>
                  </a:lnTo>
                  <a:lnTo>
                    <a:pt x="2879" y="2977"/>
                  </a:lnTo>
                  <a:lnTo>
                    <a:pt x="2860" y="2975"/>
                  </a:lnTo>
                  <a:lnTo>
                    <a:pt x="2841" y="2969"/>
                  </a:lnTo>
                  <a:lnTo>
                    <a:pt x="2824" y="2961"/>
                  </a:lnTo>
                  <a:lnTo>
                    <a:pt x="2808" y="2948"/>
                  </a:lnTo>
                  <a:lnTo>
                    <a:pt x="2560" y="2699"/>
                  </a:lnTo>
                  <a:lnTo>
                    <a:pt x="2545" y="2682"/>
                  </a:lnTo>
                  <a:lnTo>
                    <a:pt x="2536" y="2661"/>
                  </a:lnTo>
                  <a:lnTo>
                    <a:pt x="2531" y="2640"/>
                  </a:lnTo>
                  <a:lnTo>
                    <a:pt x="2531" y="2618"/>
                  </a:lnTo>
                  <a:lnTo>
                    <a:pt x="2536" y="2596"/>
                  </a:lnTo>
                  <a:lnTo>
                    <a:pt x="2545" y="2577"/>
                  </a:lnTo>
                  <a:lnTo>
                    <a:pt x="2560" y="2558"/>
                  </a:lnTo>
                  <a:lnTo>
                    <a:pt x="2578" y="2544"/>
                  </a:lnTo>
                  <a:lnTo>
                    <a:pt x="2599" y="2534"/>
                  </a:lnTo>
                  <a:lnTo>
                    <a:pt x="2620" y="2530"/>
                  </a:lnTo>
                  <a:close/>
                  <a:moveTo>
                    <a:pt x="813" y="2530"/>
                  </a:moveTo>
                  <a:lnTo>
                    <a:pt x="835" y="2530"/>
                  </a:lnTo>
                  <a:lnTo>
                    <a:pt x="857" y="2534"/>
                  </a:lnTo>
                  <a:lnTo>
                    <a:pt x="877" y="2544"/>
                  </a:lnTo>
                  <a:lnTo>
                    <a:pt x="894" y="2558"/>
                  </a:lnTo>
                  <a:lnTo>
                    <a:pt x="910" y="2577"/>
                  </a:lnTo>
                  <a:lnTo>
                    <a:pt x="919" y="2596"/>
                  </a:lnTo>
                  <a:lnTo>
                    <a:pt x="924" y="2618"/>
                  </a:lnTo>
                  <a:lnTo>
                    <a:pt x="924" y="2640"/>
                  </a:lnTo>
                  <a:lnTo>
                    <a:pt x="919" y="2661"/>
                  </a:lnTo>
                  <a:lnTo>
                    <a:pt x="910" y="2682"/>
                  </a:lnTo>
                  <a:lnTo>
                    <a:pt x="894" y="2699"/>
                  </a:lnTo>
                  <a:lnTo>
                    <a:pt x="647" y="2948"/>
                  </a:lnTo>
                  <a:lnTo>
                    <a:pt x="631" y="2961"/>
                  </a:lnTo>
                  <a:lnTo>
                    <a:pt x="614" y="2969"/>
                  </a:lnTo>
                  <a:lnTo>
                    <a:pt x="596" y="2975"/>
                  </a:lnTo>
                  <a:lnTo>
                    <a:pt x="576" y="2977"/>
                  </a:lnTo>
                  <a:lnTo>
                    <a:pt x="557" y="2975"/>
                  </a:lnTo>
                  <a:lnTo>
                    <a:pt x="539" y="2969"/>
                  </a:lnTo>
                  <a:lnTo>
                    <a:pt x="521" y="2961"/>
                  </a:lnTo>
                  <a:lnTo>
                    <a:pt x="506" y="2948"/>
                  </a:lnTo>
                  <a:lnTo>
                    <a:pt x="492" y="2930"/>
                  </a:lnTo>
                  <a:lnTo>
                    <a:pt x="482" y="2909"/>
                  </a:lnTo>
                  <a:lnTo>
                    <a:pt x="477" y="2888"/>
                  </a:lnTo>
                  <a:lnTo>
                    <a:pt x="477" y="2867"/>
                  </a:lnTo>
                  <a:lnTo>
                    <a:pt x="482" y="2845"/>
                  </a:lnTo>
                  <a:lnTo>
                    <a:pt x="492" y="2824"/>
                  </a:lnTo>
                  <a:lnTo>
                    <a:pt x="506" y="2806"/>
                  </a:lnTo>
                  <a:lnTo>
                    <a:pt x="754" y="2558"/>
                  </a:lnTo>
                  <a:lnTo>
                    <a:pt x="772" y="2544"/>
                  </a:lnTo>
                  <a:lnTo>
                    <a:pt x="793" y="2534"/>
                  </a:lnTo>
                  <a:lnTo>
                    <a:pt x="813" y="2530"/>
                  </a:lnTo>
                  <a:close/>
                  <a:moveTo>
                    <a:pt x="3005" y="1626"/>
                  </a:moveTo>
                  <a:lnTo>
                    <a:pt x="3356" y="1626"/>
                  </a:lnTo>
                  <a:lnTo>
                    <a:pt x="3380" y="1629"/>
                  </a:lnTo>
                  <a:lnTo>
                    <a:pt x="3401" y="1636"/>
                  </a:lnTo>
                  <a:lnTo>
                    <a:pt x="3419" y="1648"/>
                  </a:lnTo>
                  <a:lnTo>
                    <a:pt x="3434" y="1664"/>
                  </a:lnTo>
                  <a:lnTo>
                    <a:pt x="3446" y="1682"/>
                  </a:lnTo>
                  <a:lnTo>
                    <a:pt x="3453" y="1703"/>
                  </a:lnTo>
                  <a:lnTo>
                    <a:pt x="3456" y="1726"/>
                  </a:lnTo>
                  <a:lnTo>
                    <a:pt x="3453" y="1749"/>
                  </a:lnTo>
                  <a:lnTo>
                    <a:pt x="3446" y="1771"/>
                  </a:lnTo>
                  <a:lnTo>
                    <a:pt x="3434" y="1789"/>
                  </a:lnTo>
                  <a:lnTo>
                    <a:pt x="3418" y="1805"/>
                  </a:lnTo>
                  <a:lnTo>
                    <a:pt x="3399" y="1816"/>
                  </a:lnTo>
                  <a:lnTo>
                    <a:pt x="3379" y="1823"/>
                  </a:lnTo>
                  <a:lnTo>
                    <a:pt x="3356" y="1827"/>
                  </a:lnTo>
                  <a:lnTo>
                    <a:pt x="3005" y="1827"/>
                  </a:lnTo>
                  <a:lnTo>
                    <a:pt x="2982" y="1823"/>
                  </a:lnTo>
                  <a:lnTo>
                    <a:pt x="2961" y="1816"/>
                  </a:lnTo>
                  <a:lnTo>
                    <a:pt x="2943" y="1804"/>
                  </a:lnTo>
                  <a:lnTo>
                    <a:pt x="2928" y="1788"/>
                  </a:lnTo>
                  <a:lnTo>
                    <a:pt x="2915" y="1770"/>
                  </a:lnTo>
                  <a:lnTo>
                    <a:pt x="2908" y="1749"/>
                  </a:lnTo>
                  <a:lnTo>
                    <a:pt x="2906" y="1726"/>
                  </a:lnTo>
                  <a:lnTo>
                    <a:pt x="2908" y="1703"/>
                  </a:lnTo>
                  <a:lnTo>
                    <a:pt x="2915" y="1682"/>
                  </a:lnTo>
                  <a:lnTo>
                    <a:pt x="2928" y="1664"/>
                  </a:lnTo>
                  <a:lnTo>
                    <a:pt x="2943" y="1648"/>
                  </a:lnTo>
                  <a:lnTo>
                    <a:pt x="2961" y="1636"/>
                  </a:lnTo>
                  <a:lnTo>
                    <a:pt x="2982" y="1629"/>
                  </a:lnTo>
                  <a:lnTo>
                    <a:pt x="3005" y="1626"/>
                  </a:lnTo>
                  <a:close/>
                  <a:moveTo>
                    <a:pt x="100" y="1626"/>
                  </a:moveTo>
                  <a:lnTo>
                    <a:pt x="450" y="1626"/>
                  </a:lnTo>
                  <a:lnTo>
                    <a:pt x="473" y="1629"/>
                  </a:lnTo>
                  <a:lnTo>
                    <a:pt x="495" y="1636"/>
                  </a:lnTo>
                  <a:lnTo>
                    <a:pt x="513" y="1648"/>
                  </a:lnTo>
                  <a:lnTo>
                    <a:pt x="529" y="1664"/>
                  </a:lnTo>
                  <a:lnTo>
                    <a:pt x="540" y="1682"/>
                  </a:lnTo>
                  <a:lnTo>
                    <a:pt x="547" y="1703"/>
                  </a:lnTo>
                  <a:lnTo>
                    <a:pt x="551" y="1726"/>
                  </a:lnTo>
                  <a:lnTo>
                    <a:pt x="547" y="1749"/>
                  </a:lnTo>
                  <a:lnTo>
                    <a:pt x="540" y="1771"/>
                  </a:lnTo>
                  <a:lnTo>
                    <a:pt x="529" y="1789"/>
                  </a:lnTo>
                  <a:lnTo>
                    <a:pt x="513" y="1805"/>
                  </a:lnTo>
                  <a:lnTo>
                    <a:pt x="495" y="1816"/>
                  </a:lnTo>
                  <a:lnTo>
                    <a:pt x="473" y="1823"/>
                  </a:lnTo>
                  <a:lnTo>
                    <a:pt x="450" y="1827"/>
                  </a:lnTo>
                  <a:lnTo>
                    <a:pt x="100" y="1827"/>
                  </a:lnTo>
                  <a:lnTo>
                    <a:pt x="77" y="1823"/>
                  </a:lnTo>
                  <a:lnTo>
                    <a:pt x="56" y="1816"/>
                  </a:lnTo>
                  <a:lnTo>
                    <a:pt x="37" y="1804"/>
                  </a:lnTo>
                  <a:lnTo>
                    <a:pt x="22" y="1788"/>
                  </a:lnTo>
                  <a:lnTo>
                    <a:pt x="10" y="1770"/>
                  </a:lnTo>
                  <a:lnTo>
                    <a:pt x="2" y="1749"/>
                  </a:lnTo>
                  <a:lnTo>
                    <a:pt x="0" y="1726"/>
                  </a:lnTo>
                  <a:lnTo>
                    <a:pt x="2" y="1703"/>
                  </a:lnTo>
                  <a:lnTo>
                    <a:pt x="10" y="1682"/>
                  </a:lnTo>
                  <a:lnTo>
                    <a:pt x="22" y="1664"/>
                  </a:lnTo>
                  <a:lnTo>
                    <a:pt x="37" y="1648"/>
                  </a:lnTo>
                  <a:lnTo>
                    <a:pt x="56" y="1636"/>
                  </a:lnTo>
                  <a:lnTo>
                    <a:pt x="77" y="1629"/>
                  </a:lnTo>
                  <a:lnTo>
                    <a:pt x="100" y="1626"/>
                  </a:lnTo>
                  <a:close/>
                  <a:moveTo>
                    <a:pt x="1728" y="1090"/>
                  </a:moveTo>
                  <a:lnTo>
                    <a:pt x="1663" y="1094"/>
                  </a:lnTo>
                  <a:lnTo>
                    <a:pt x="1600" y="1104"/>
                  </a:lnTo>
                  <a:lnTo>
                    <a:pt x="1538" y="1119"/>
                  </a:lnTo>
                  <a:lnTo>
                    <a:pt x="1479" y="1141"/>
                  </a:lnTo>
                  <a:lnTo>
                    <a:pt x="1423" y="1167"/>
                  </a:lnTo>
                  <a:lnTo>
                    <a:pt x="1371" y="1200"/>
                  </a:lnTo>
                  <a:lnTo>
                    <a:pt x="1321" y="1236"/>
                  </a:lnTo>
                  <a:lnTo>
                    <a:pt x="1275" y="1277"/>
                  </a:lnTo>
                  <a:lnTo>
                    <a:pt x="1234" y="1323"/>
                  </a:lnTo>
                  <a:lnTo>
                    <a:pt x="1198" y="1373"/>
                  </a:lnTo>
                  <a:lnTo>
                    <a:pt x="1165" y="1425"/>
                  </a:lnTo>
                  <a:lnTo>
                    <a:pt x="1138" y="1481"/>
                  </a:lnTo>
                  <a:lnTo>
                    <a:pt x="1117" y="1540"/>
                  </a:lnTo>
                  <a:lnTo>
                    <a:pt x="1100" y="1601"/>
                  </a:lnTo>
                  <a:lnTo>
                    <a:pt x="1090" y="1665"/>
                  </a:lnTo>
                  <a:lnTo>
                    <a:pt x="1087" y="1730"/>
                  </a:lnTo>
                  <a:lnTo>
                    <a:pt x="1090" y="1752"/>
                  </a:lnTo>
                  <a:lnTo>
                    <a:pt x="1098" y="1774"/>
                  </a:lnTo>
                  <a:lnTo>
                    <a:pt x="1109" y="1793"/>
                  </a:lnTo>
                  <a:lnTo>
                    <a:pt x="1125" y="1808"/>
                  </a:lnTo>
                  <a:lnTo>
                    <a:pt x="1143" y="1820"/>
                  </a:lnTo>
                  <a:lnTo>
                    <a:pt x="1165" y="1828"/>
                  </a:lnTo>
                  <a:lnTo>
                    <a:pt x="1188" y="1830"/>
                  </a:lnTo>
                  <a:lnTo>
                    <a:pt x="1211" y="1828"/>
                  </a:lnTo>
                  <a:lnTo>
                    <a:pt x="1232" y="1820"/>
                  </a:lnTo>
                  <a:lnTo>
                    <a:pt x="1250" y="1808"/>
                  </a:lnTo>
                  <a:lnTo>
                    <a:pt x="1266" y="1793"/>
                  </a:lnTo>
                  <a:lnTo>
                    <a:pt x="1278" y="1774"/>
                  </a:lnTo>
                  <a:lnTo>
                    <a:pt x="1285" y="1753"/>
                  </a:lnTo>
                  <a:lnTo>
                    <a:pt x="1288" y="1730"/>
                  </a:lnTo>
                  <a:lnTo>
                    <a:pt x="1291" y="1674"/>
                  </a:lnTo>
                  <a:lnTo>
                    <a:pt x="1301" y="1622"/>
                  </a:lnTo>
                  <a:lnTo>
                    <a:pt x="1317" y="1571"/>
                  </a:lnTo>
                  <a:lnTo>
                    <a:pt x="1339" y="1524"/>
                  </a:lnTo>
                  <a:lnTo>
                    <a:pt x="1366" y="1479"/>
                  </a:lnTo>
                  <a:lnTo>
                    <a:pt x="1399" y="1438"/>
                  </a:lnTo>
                  <a:lnTo>
                    <a:pt x="1436" y="1401"/>
                  </a:lnTo>
                  <a:lnTo>
                    <a:pt x="1477" y="1369"/>
                  </a:lnTo>
                  <a:lnTo>
                    <a:pt x="1522" y="1342"/>
                  </a:lnTo>
                  <a:lnTo>
                    <a:pt x="1569" y="1320"/>
                  </a:lnTo>
                  <a:lnTo>
                    <a:pt x="1619" y="1304"/>
                  </a:lnTo>
                  <a:lnTo>
                    <a:pt x="1673" y="1294"/>
                  </a:lnTo>
                  <a:lnTo>
                    <a:pt x="1728" y="1291"/>
                  </a:lnTo>
                  <a:lnTo>
                    <a:pt x="1751" y="1287"/>
                  </a:lnTo>
                  <a:lnTo>
                    <a:pt x="1773" y="1280"/>
                  </a:lnTo>
                  <a:lnTo>
                    <a:pt x="1791" y="1269"/>
                  </a:lnTo>
                  <a:lnTo>
                    <a:pt x="1806" y="1252"/>
                  </a:lnTo>
                  <a:lnTo>
                    <a:pt x="1817" y="1235"/>
                  </a:lnTo>
                  <a:lnTo>
                    <a:pt x="1825" y="1213"/>
                  </a:lnTo>
                  <a:lnTo>
                    <a:pt x="1828" y="1190"/>
                  </a:lnTo>
                  <a:lnTo>
                    <a:pt x="1825" y="1167"/>
                  </a:lnTo>
                  <a:lnTo>
                    <a:pt x="1817" y="1146"/>
                  </a:lnTo>
                  <a:lnTo>
                    <a:pt x="1806" y="1128"/>
                  </a:lnTo>
                  <a:lnTo>
                    <a:pt x="1791" y="1112"/>
                  </a:lnTo>
                  <a:lnTo>
                    <a:pt x="1773" y="1100"/>
                  </a:lnTo>
                  <a:lnTo>
                    <a:pt x="1751" y="1093"/>
                  </a:lnTo>
                  <a:lnTo>
                    <a:pt x="1728" y="1090"/>
                  </a:lnTo>
                  <a:close/>
                  <a:moveTo>
                    <a:pt x="1722" y="841"/>
                  </a:moveTo>
                  <a:lnTo>
                    <a:pt x="1799" y="843"/>
                  </a:lnTo>
                  <a:lnTo>
                    <a:pt x="1874" y="852"/>
                  </a:lnTo>
                  <a:lnTo>
                    <a:pt x="1948" y="867"/>
                  </a:lnTo>
                  <a:lnTo>
                    <a:pt x="2018" y="889"/>
                  </a:lnTo>
                  <a:lnTo>
                    <a:pt x="2087" y="915"/>
                  </a:lnTo>
                  <a:lnTo>
                    <a:pt x="2151" y="948"/>
                  </a:lnTo>
                  <a:lnTo>
                    <a:pt x="2214" y="984"/>
                  </a:lnTo>
                  <a:lnTo>
                    <a:pt x="2273" y="1027"/>
                  </a:lnTo>
                  <a:lnTo>
                    <a:pt x="2328" y="1073"/>
                  </a:lnTo>
                  <a:lnTo>
                    <a:pt x="2378" y="1124"/>
                  </a:lnTo>
                  <a:lnTo>
                    <a:pt x="2425" y="1179"/>
                  </a:lnTo>
                  <a:lnTo>
                    <a:pt x="2468" y="1237"/>
                  </a:lnTo>
                  <a:lnTo>
                    <a:pt x="2505" y="1299"/>
                  </a:lnTo>
                  <a:lnTo>
                    <a:pt x="2538" y="1364"/>
                  </a:lnTo>
                  <a:lnTo>
                    <a:pt x="2565" y="1432"/>
                  </a:lnTo>
                  <a:lnTo>
                    <a:pt x="2586" y="1503"/>
                  </a:lnTo>
                  <a:lnTo>
                    <a:pt x="2602" y="1575"/>
                  </a:lnTo>
                  <a:lnTo>
                    <a:pt x="2612" y="1650"/>
                  </a:lnTo>
                  <a:lnTo>
                    <a:pt x="2616" y="1727"/>
                  </a:lnTo>
                  <a:lnTo>
                    <a:pt x="2611" y="1806"/>
                  </a:lnTo>
                  <a:lnTo>
                    <a:pt x="2601" y="1882"/>
                  </a:lnTo>
                  <a:lnTo>
                    <a:pt x="2585" y="1958"/>
                  </a:lnTo>
                  <a:lnTo>
                    <a:pt x="2562" y="2030"/>
                  </a:lnTo>
                  <a:lnTo>
                    <a:pt x="2533" y="2099"/>
                  </a:lnTo>
                  <a:lnTo>
                    <a:pt x="2499" y="2166"/>
                  </a:lnTo>
                  <a:lnTo>
                    <a:pt x="2460" y="2228"/>
                  </a:lnTo>
                  <a:lnTo>
                    <a:pt x="2415" y="2287"/>
                  </a:lnTo>
                  <a:lnTo>
                    <a:pt x="2366" y="2342"/>
                  </a:lnTo>
                  <a:lnTo>
                    <a:pt x="2324" y="2389"/>
                  </a:lnTo>
                  <a:lnTo>
                    <a:pt x="2286" y="2439"/>
                  </a:lnTo>
                  <a:lnTo>
                    <a:pt x="2252" y="2491"/>
                  </a:lnTo>
                  <a:lnTo>
                    <a:pt x="2222" y="2546"/>
                  </a:lnTo>
                  <a:lnTo>
                    <a:pt x="2197" y="2603"/>
                  </a:lnTo>
                  <a:lnTo>
                    <a:pt x="2176" y="2662"/>
                  </a:lnTo>
                  <a:lnTo>
                    <a:pt x="2160" y="2722"/>
                  </a:lnTo>
                  <a:lnTo>
                    <a:pt x="2148" y="2783"/>
                  </a:lnTo>
                  <a:lnTo>
                    <a:pt x="2140" y="2813"/>
                  </a:lnTo>
                  <a:lnTo>
                    <a:pt x="2127" y="2839"/>
                  </a:lnTo>
                  <a:lnTo>
                    <a:pt x="2109" y="2862"/>
                  </a:lnTo>
                  <a:lnTo>
                    <a:pt x="2087" y="2881"/>
                  </a:lnTo>
                  <a:lnTo>
                    <a:pt x="2062" y="2895"/>
                  </a:lnTo>
                  <a:lnTo>
                    <a:pt x="2033" y="2904"/>
                  </a:lnTo>
                  <a:lnTo>
                    <a:pt x="2002" y="2907"/>
                  </a:lnTo>
                  <a:lnTo>
                    <a:pt x="1452" y="2907"/>
                  </a:lnTo>
                  <a:lnTo>
                    <a:pt x="1422" y="2904"/>
                  </a:lnTo>
                  <a:lnTo>
                    <a:pt x="1394" y="2895"/>
                  </a:lnTo>
                  <a:lnTo>
                    <a:pt x="1369" y="2881"/>
                  </a:lnTo>
                  <a:lnTo>
                    <a:pt x="1347" y="2862"/>
                  </a:lnTo>
                  <a:lnTo>
                    <a:pt x="1328" y="2839"/>
                  </a:lnTo>
                  <a:lnTo>
                    <a:pt x="1315" y="2813"/>
                  </a:lnTo>
                  <a:lnTo>
                    <a:pt x="1307" y="2785"/>
                  </a:lnTo>
                  <a:lnTo>
                    <a:pt x="1295" y="2722"/>
                  </a:lnTo>
                  <a:lnTo>
                    <a:pt x="1279" y="2662"/>
                  </a:lnTo>
                  <a:lnTo>
                    <a:pt x="1258" y="2603"/>
                  </a:lnTo>
                  <a:lnTo>
                    <a:pt x="1232" y="2546"/>
                  </a:lnTo>
                  <a:lnTo>
                    <a:pt x="1202" y="2491"/>
                  </a:lnTo>
                  <a:lnTo>
                    <a:pt x="1168" y="2438"/>
                  </a:lnTo>
                  <a:lnTo>
                    <a:pt x="1130" y="2389"/>
                  </a:lnTo>
                  <a:lnTo>
                    <a:pt x="1088" y="2342"/>
                  </a:lnTo>
                  <a:lnTo>
                    <a:pt x="1040" y="2287"/>
                  </a:lnTo>
                  <a:lnTo>
                    <a:pt x="996" y="2229"/>
                  </a:lnTo>
                  <a:lnTo>
                    <a:pt x="958" y="2167"/>
                  </a:lnTo>
                  <a:lnTo>
                    <a:pt x="924" y="2102"/>
                  </a:lnTo>
                  <a:lnTo>
                    <a:pt x="896" y="2033"/>
                  </a:lnTo>
                  <a:lnTo>
                    <a:pt x="873" y="1963"/>
                  </a:lnTo>
                  <a:lnTo>
                    <a:pt x="855" y="1890"/>
                  </a:lnTo>
                  <a:lnTo>
                    <a:pt x="845" y="1814"/>
                  </a:lnTo>
                  <a:lnTo>
                    <a:pt x="841" y="1737"/>
                  </a:lnTo>
                  <a:lnTo>
                    <a:pt x="843" y="1659"/>
                  </a:lnTo>
                  <a:lnTo>
                    <a:pt x="852" y="1585"/>
                  </a:lnTo>
                  <a:lnTo>
                    <a:pt x="867" y="1512"/>
                  </a:lnTo>
                  <a:lnTo>
                    <a:pt x="888" y="1440"/>
                  </a:lnTo>
                  <a:lnTo>
                    <a:pt x="914" y="1373"/>
                  </a:lnTo>
                  <a:lnTo>
                    <a:pt x="946" y="1307"/>
                  </a:lnTo>
                  <a:lnTo>
                    <a:pt x="982" y="1245"/>
                  </a:lnTo>
                  <a:lnTo>
                    <a:pt x="1024" y="1187"/>
                  </a:lnTo>
                  <a:lnTo>
                    <a:pt x="1070" y="1131"/>
                  </a:lnTo>
                  <a:lnTo>
                    <a:pt x="1120" y="1081"/>
                  </a:lnTo>
                  <a:lnTo>
                    <a:pt x="1175" y="1034"/>
                  </a:lnTo>
                  <a:lnTo>
                    <a:pt x="1233" y="991"/>
                  </a:lnTo>
                  <a:lnTo>
                    <a:pt x="1294" y="953"/>
                  </a:lnTo>
                  <a:lnTo>
                    <a:pt x="1359" y="920"/>
                  </a:lnTo>
                  <a:lnTo>
                    <a:pt x="1427" y="893"/>
                  </a:lnTo>
                  <a:lnTo>
                    <a:pt x="1497" y="871"/>
                  </a:lnTo>
                  <a:lnTo>
                    <a:pt x="1570" y="854"/>
                  </a:lnTo>
                  <a:lnTo>
                    <a:pt x="1644" y="844"/>
                  </a:lnTo>
                  <a:lnTo>
                    <a:pt x="1722" y="841"/>
                  </a:lnTo>
                  <a:close/>
                  <a:moveTo>
                    <a:pt x="2868" y="477"/>
                  </a:moveTo>
                  <a:lnTo>
                    <a:pt x="2890" y="477"/>
                  </a:lnTo>
                  <a:lnTo>
                    <a:pt x="2911" y="481"/>
                  </a:lnTo>
                  <a:lnTo>
                    <a:pt x="2932" y="491"/>
                  </a:lnTo>
                  <a:lnTo>
                    <a:pt x="2951" y="505"/>
                  </a:lnTo>
                  <a:lnTo>
                    <a:pt x="2965" y="524"/>
                  </a:lnTo>
                  <a:lnTo>
                    <a:pt x="2974" y="544"/>
                  </a:lnTo>
                  <a:lnTo>
                    <a:pt x="2979" y="566"/>
                  </a:lnTo>
                  <a:lnTo>
                    <a:pt x="2979" y="587"/>
                  </a:lnTo>
                  <a:lnTo>
                    <a:pt x="2974" y="608"/>
                  </a:lnTo>
                  <a:lnTo>
                    <a:pt x="2965" y="629"/>
                  </a:lnTo>
                  <a:lnTo>
                    <a:pt x="2951" y="646"/>
                  </a:lnTo>
                  <a:lnTo>
                    <a:pt x="2702" y="895"/>
                  </a:lnTo>
                  <a:lnTo>
                    <a:pt x="2687" y="908"/>
                  </a:lnTo>
                  <a:lnTo>
                    <a:pt x="2669" y="917"/>
                  </a:lnTo>
                  <a:lnTo>
                    <a:pt x="2651" y="922"/>
                  </a:lnTo>
                  <a:lnTo>
                    <a:pt x="2631" y="923"/>
                  </a:lnTo>
                  <a:lnTo>
                    <a:pt x="2612" y="922"/>
                  </a:lnTo>
                  <a:lnTo>
                    <a:pt x="2594" y="917"/>
                  </a:lnTo>
                  <a:lnTo>
                    <a:pt x="2576" y="908"/>
                  </a:lnTo>
                  <a:lnTo>
                    <a:pt x="2560" y="895"/>
                  </a:lnTo>
                  <a:lnTo>
                    <a:pt x="2545" y="877"/>
                  </a:lnTo>
                  <a:lnTo>
                    <a:pt x="2536" y="856"/>
                  </a:lnTo>
                  <a:lnTo>
                    <a:pt x="2531" y="835"/>
                  </a:lnTo>
                  <a:lnTo>
                    <a:pt x="2531" y="813"/>
                  </a:lnTo>
                  <a:lnTo>
                    <a:pt x="2536" y="792"/>
                  </a:lnTo>
                  <a:lnTo>
                    <a:pt x="2545" y="771"/>
                  </a:lnTo>
                  <a:lnTo>
                    <a:pt x="2560" y="754"/>
                  </a:lnTo>
                  <a:lnTo>
                    <a:pt x="2808" y="505"/>
                  </a:lnTo>
                  <a:lnTo>
                    <a:pt x="2827" y="491"/>
                  </a:lnTo>
                  <a:lnTo>
                    <a:pt x="2847" y="481"/>
                  </a:lnTo>
                  <a:lnTo>
                    <a:pt x="2868" y="477"/>
                  </a:lnTo>
                  <a:close/>
                  <a:moveTo>
                    <a:pt x="565" y="476"/>
                  </a:moveTo>
                  <a:lnTo>
                    <a:pt x="587" y="476"/>
                  </a:lnTo>
                  <a:lnTo>
                    <a:pt x="609" y="480"/>
                  </a:lnTo>
                  <a:lnTo>
                    <a:pt x="628" y="490"/>
                  </a:lnTo>
                  <a:lnTo>
                    <a:pt x="647" y="504"/>
                  </a:lnTo>
                  <a:lnTo>
                    <a:pt x="894" y="753"/>
                  </a:lnTo>
                  <a:lnTo>
                    <a:pt x="910" y="771"/>
                  </a:lnTo>
                  <a:lnTo>
                    <a:pt x="919" y="791"/>
                  </a:lnTo>
                  <a:lnTo>
                    <a:pt x="924" y="813"/>
                  </a:lnTo>
                  <a:lnTo>
                    <a:pt x="924" y="835"/>
                  </a:lnTo>
                  <a:lnTo>
                    <a:pt x="919" y="855"/>
                  </a:lnTo>
                  <a:lnTo>
                    <a:pt x="910" y="876"/>
                  </a:lnTo>
                  <a:lnTo>
                    <a:pt x="894" y="894"/>
                  </a:lnTo>
                  <a:lnTo>
                    <a:pt x="879" y="907"/>
                  </a:lnTo>
                  <a:lnTo>
                    <a:pt x="862" y="915"/>
                  </a:lnTo>
                  <a:lnTo>
                    <a:pt x="843" y="921"/>
                  </a:lnTo>
                  <a:lnTo>
                    <a:pt x="824" y="923"/>
                  </a:lnTo>
                  <a:lnTo>
                    <a:pt x="806" y="921"/>
                  </a:lnTo>
                  <a:lnTo>
                    <a:pt x="787" y="915"/>
                  </a:lnTo>
                  <a:lnTo>
                    <a:pt x="770" y="907"/>
                  </a:lnTo>
                  <a:lnTo>
                    <a:pt x="754" y="894"/>
                  </a:lnTo>
                  <a:lnTo>
                    <a:pt x="505" y="646"/>
                  </a:lnTo>
                  <a:lnTo>
                    <a:pt x="490" y="628"/>
                  </a:lnTo>
                  <a:lnTo>
                    <a:pt x="481" y="608"/>
                  </a:lnTo>
                  <a:lnTo>
                    <a:pt x="476" y="586"/>
                  </a:lnTo>
                  <a:lnTo>
                    <a:pt x="476" y="564"/>
                  </a:lnTo>
                  <a:lnTo>
                    <a:pt x="481" y="543"/>
                  </a:lnTo>
                  <a:lnTo>
                    <a:pt x="490" y="523"/>
                  </a:lnTo>
                  <a:lnTo>
                    <a:pt x="505" y="504"/>
                  </a:lnTo>
                  <a:lnTo>
                    <a:pt x="523" y="490"/>
                  </a:lnTo>
                  <a:lnTo>
                    <a:pt x="543" y="480"/>
                  </a:lnTo>
                  <a:lnTo>
                    <a:pt x="565" y="476"/>
                  </a:lnTo>
                  <a:close/>
                  <a:moveTo>
                    <a:pt x="1728" y="0"/>
                  </a:moveTo>
                  <a:lnTo>
                    <a:pt x="1751" y="2"/>
                  </a:lnTo>
                  <a:lnTo>
                    <a:pt x="1773" y="10"/>
                  </a:lnTo>
                  <a:lnTo>
                    <a:pt x="1791" y="22"/>
                  </a:lnTo>
                  <a:lnTo>
                    <a:pt x="1806" y="37"/>
                  </a:lnTo>
                  <a:lnTo>
                    <a:pt x="1817" y="56"/>
                  </a:lnTo>
                  <a:lnTo>
                    <a:pt x="1825" y="77"/>
                  </a:lnTo>
                  <a:lnTo>
                    <a:pt x="1828" y="100"/>
                  </a:lnTo>
                  <a:lnTo>
                    <a:pt x="1828" y="450"/>
                  </a:lnTo>
                  <a:lnTo>
                    <a:pt x="1825" y="473"/>
                  </a:lnTo>
                  <a:lnTo>
                    <a:pt x="1817" y="494"/>
                  </a:lnTo>
                  <a:lnTo>
                    <a:pt x="1805" y="513"/>
                  </a:lnTo>
                  <a:lnTo>
                    <a:pt x="1790" y="528"/>
                  </a:lnTo>
                  <a:lnTo>
                    <a:pt x="1771" y="539"/>
                  </a:lnTo>
                  <a:lnTo>
                    <a:pt x="1751" y="547"/>
                  </a:lnTo>
                  <a:lnTo>
                    <a:pt x="1728" y="550"/>
                  </a:lnTo>
                  <a:lnTo>
                    <a:pt x="1705" y="547"/>
                  </a:lnTo>
                  <a:lnTo>
                    <a:pt x="1684" y="539"/>
                  </a:lnTo>
                  <a:lnTo>
                    <a:pt x="1665" y="528"/>
                  </a:lnTo>
                  <a:lnTo>
                    <a:pt x="1650" y="513"/>
                  </a:lnTo>
                  <a:lnTo>
                    <a:pt x="1638" y="494"/>
                  </a:lnTo>
                  <a:lnTo>
                    <a:pt x="1630" y="473"/>
                  </a:lnTo>
                  <a:lnTo>
                    <a:pt x="1628" y="450"/>
                  </a:lnTo>
                  <a:lnTo>
                    <a:pt x="1628" y="100"/>
                  </a:lnTo>
                  <a:lnTo>
                    <a:pt x="1630" y="77"/>
                  </a:lnTo>
                  <a:lnTo>
                    <a:pt x="1638" y="56"/>
                  </a:lnTo>
                  <a:lnTo>
                    <a:pt x="1650" y="37"/>
                  </a:lnTo>
                  <a:lnTo>
                    <a:pt x="1665" y="22"/>
                  </a:lnTo>
                  <a:lnTo>
                    <a:pt x="1684" y="10"/>
                  </a:lnTo>
                  <a:lnTo>
                    <a:pt x="1705" y="2"/>
                  </a:lnTo>
                  <a:lnTo>
                    <a:pt x="17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ptos" panose="020B0004020202020204" pitchFamily="34" charset="0"/>
              </a:endParaRPr>
            </a:p>
          </p:txBody>
        </p:sp>
        <p:sp>
          <p:nvSpPr>
            <p:cNvPr id="61" name="Freeform 21">
              <a:extLst>
                <a:ext uri="{FF2B5EF4-FFF2-40B4-BE49-F238E27FC236}">
                  <a16:creationId xmlns:a16="http://schemas.microsoft.com/office/drawing/2014/main" id="{E300FBB2-5A8B-96DF-2EB0-188DA81F3DE8}"/>
                </a:ext>
              </a:extLst>
            </p:cNvPr>
            <p:cNvSpPr>
              <a:spLocks/>
            </p:cNvSpPr>
            <p:nvPr/>
          </p:nvSpPr>
          <p:spPr bwMode="auto">
            <a:xfrm>
              <a:off x="4298990" y="3614738"/>
              <a:ext cx="304883" cy="266424"/>
            </a:xfrm>
            <a:custGeom>
              <a:avLst/>
              <a:gdLst>
                <a:gd name="T0" fmla="*/ 3216 w 4154"/>
                <a:gd name="T1" fmla="*/ 342 h 3630"/>
                <a:gd name="T2" fmla="*/ 4125 w 4154"/>
                <a:gd name="T3" fmla="*/ 1383 h 3630"/>
                <a:gd name="T4" fmla="*/ 3731 w 4154"/>
                <a:gd name="T5" fmla="*/ 2351 h 3630"/>
                <a:gd name="T6" fmla="*/ 3594 w 4154"/>
                <a:gd name="T7" fmla="*/ 2626 h 3630"/>
                <a:gd name="T8" fmla="*/ 3378 w 4154"/>
                <a:gd name="T9" fmla="*/ 2826 h 3630"/>
                <a:gd name="T10" fmla="*/ 3101 w 4154"/>
                <a:gd name="T11" fmla="*/ 3004 h 3630"/>
                <a:gd name="T12" fmla="*/ 2923 w 4154"/>
                <a:gd name="T13" fmla="*/ 3278 h 3630"/>
                <a:gd name="T14" fmla="*/ 2722 w 4154"/>
                <a:gd name="T15" fmla="*/ 3492 h 3630"/>
                <a:gd name="T16" fmla="*/ 2445 w 4154"/>
                <a:gd name="T17" fmla="*/ 3630 h 3630"/>
                <a:gd name="T18" fmla="*/ 1704 w 4154"/>
                <a:gd name="T19" fmla="*/ 3372 h 3630"/>
                <a:gd name="T20" fmla="*/ 1469 w 4154"/>
                <a:gd name="T21" fmla="*/ 3401 h 3630"/>
                <a:gd name="T22" fmla="*/ 1336 w 4154"/>
                <a:gd name="T23" fmla="*/ 3185 h 3630"/>
                <a:gd name="T24" fmla="*/ 1297 w 4154"/>
                <a:gd name="T25" fmla="*/ 3109 h 3630"/>
                <a:gd name="T26" fmla="*/ 1065 w 4154"/>
                <a:gd name="T27" fmla="*/ 3011 h 3630"/>
                <a:gd name="T28" fmla="*/ 1052 w 4154"/>
                <a:gd name="T29" fmla="*/ 2774 h 3630"/>
                <a:gd name="T30" fmla="*/ 875 w 4154"/>
                <a:gd name="T31" fmla="*/ 2790 h 3630"/>
                <a:gd name="T32" fmla="*/ 707 w 4154"/>
                <a:gd name="T33" fmla="*/ 2596 h 3630"/>
                <a:gd name="T34" fmla="*/ 700 w 4154"/>
                <a:gd name="T35" fmla="*/ 2473 h 3630"/>
                <a:gd name="T36" fmla="*/ 462 w 4154"/>
                <a:gd name="T37" fmla="*/ 2416 h 3630"/>
                <a:gd name="T38" fmla="*/ 405 w 4154"/>
                <a:gd name="T39" fmla="*/ 2180 h 3630"/>
                <a:gd name="T40" fmla="*/ 0 w 4154"/>
                <a:gd name="T41" fmla="*/ 1292 h 3630"/>
                <a:gd name="T42" fmla="*/ 124 w 4154"/>
                <a:gd name="T43" fmla="*/ 1196 h 3630"/>
                <a:gd name="T44" fmla="*/ 900 w 4154"/>
                <a:gd name="T45" fmla="*/ 1773 h 3630"/>
                <a:gd name="T46" fmla="*/ 1103 w 4154"/>
                <a:gd name="T47" fmla="*/ 1940 h 3630"/>
                <a:gd name="T48" fmla="*/ 1087 w 4154"/>
                <a:gd name="T49" fmla="*/ 2113 h 3630"/>
                <a:gd name="T50" fmla="*/ 1326 w 4154"/>
                <a:gd name="T51" fmla="*/ 2128 h 3630"/>
                <a:gd name="T52" fmla="*/ 1424 w 4154"/>
                <a:gd name="T53" fmla="*/ 2357 h 3630"/>
                <a:gd name="T54" fmla="*/ 1501 w 4154"/>
                <a:gd name="T55" fmla="*/ 2396 h 3630"/>
                <a:gd name="T56" fmla="*/ 1717 w 4154"/>
                <a:gd name="T57" fmla="*/ 2529 h 3630"/>
                <a:gd name="T58" fmla="*/ 1689 w 4154"/>
                <a:gd name="T59" fmla="*/ 2761 h 3630"/>
                <a:gd name="T60" fmla="*/ 1922 w 4154"/>
                <a:gd name="T61" fmla="*/ 2733 h 3630"/>
                <a:gd name="T62" fmla="*/ 2057 w 4154"/>
                <a:gd name="T63" fmla="*/ 2948 h 3630"/>
                <a:gd name="T64" fmla="*/ 2453 w 4154"/>
                <a:gd name="T65" fmla="*/ 3433 h 3630"/>
                <a:gd name="T66" fmla="*/ 2588 w 4154"/>
                <a:gd name="T67" fmla="*/ 3323 h 3630"/>
                <a:gd name="T68" fmla="*/ 2240 w 4154"/>
                <a:gd name="T69" fmla="*/ 2894 h 3630"/>
                <a:gd name="T70" fmla="*/ 2335 w 4154"/>
                <a:gd name="T71" fmla="*/ 2771 h 3630"/>
                <a:gd name="T72" fmla="*/ 2768 w 4154"/>
                <a:gd name="T73" fmla="*/ 3120 h 3630"/>
                <a:gd name="T74" fmla="*/ 2901 w 4154"/>
                <a:gd name="T75" fmla="*/ 3010 h 3630"/>
                <a:gd name="T76" fmla="*/ 2554 w 4154"/>
                <a:gd name="T77" fmla="*/ 2581 h 3630"/>
                <a:gd name="T78" fmla="*/ 2650 w 4154"/>
                <a:gd name="T79" fmla="*/ 2458 h 3630"/>
                <a:gd name="T80" fmla="*/ 3084 w 4154"/>
                <a:gd name="T81" fmla="*/ 2809 h 3630"/>
                <a:gd name="T82" fmla="*/ 3216 w 4154"/>
                <a:gd name="T83" fmla="*/ 2697 h 3630"/>
                <a:gd name="T84" fmla="*/ 2869 w 4154"/>
                <a:gd name="T85" fmla="*/ 2268 h 3630"/>
                <a:gd name="T86" fmla="*/ 2965 w 4154"/>
                <a:gd name="T87" fmla="*/ 2145 h 3630"/>
                <a:gd name="T88" fmla="*/ 3399 w 4154"/>
                <a:gd name="T89" fmla="*/ 2496 h 3630"/>
                <a:gd name="T90" fmla="*/ 3531 w 4154"/>
                <a:gd name="T91" fmla="*/ 2386 h 3630"/>
                <a:gd name="T92" fmla="*/ 3486 w 4154"/>
                <a:gd name="T93" fmla="*/ 2274 h 3630"/>
                <a:gd name="T94" fmla="*/ 3282 w 4154"/>
                <a:gd name="T95" fmla="*/ 2071 h 3630"/>
                <a:gd name="T96" fmla="*/ 2949 w 4154"/>
                <a:gd name="T97" fmla="*/ 1741 h 3630"/>
                <a:gd name="T98" fmla="*/ 2592 w 4154"/>
                <a:gd name="T99" fmla="*/ 1386 h 3630"/>
                <a:gd name="T100" fmla="*/ 2310 w 4154"/>
                <a:gd name="T101" fmla="*/ 1108 h 3630"/>
                <a:gd name="T102" fmla="*/ 2198 w 4154"/>
                <a:gd name="T103" fmla="*/ 1010 h 3630"/>
                <a:gd name="T104" fmla="*/ 2042 w 4154"/>
                <a:gd name="T105" fmla="*/ 1078 h 3630"/>
                <a:gd name="T106" fmla="*/ 1753 w 4154"/>
                <a:gd name="T107" fmla="*/ 1528 h 3630"/>
                <a:gd name="T108" fmla="*/ 1396 w 4154"/>
                <a:gd name="T109" fmla="*/ 1640 h 3630"/>
                <a:gd name="T110" fmla="*/ 1138 w 4154"/>
                <a:gd name="T111" fmla="*/ 1435 h 3630"/>
                <a:gd name="T112" fmla="*/ 1521 w 4154"/>
                <a:gd name="T113" fmla="*/ 291 h 3630"/>
                <a:gd name="T114" fmla="*/ 1656 w 4154"/>
                <a:gd name="T115" fmla="*/ 135 h 3630"/>
                <a:gd name="T116" fmla="*/ 1914 w 4154"/>
                <a:gd name="T117" fmla="*/ 14 h 3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54" h="3630">
                  <a:moveTo>
                    <a:pt x="2076" y="0"/>
                  </a:moveTo>
                  <a:lnTo>
                    <a:pt x="2135" y="4"/>
                  </a:lnTo>
                  <a:lnTo>
                    <a:pt x="2200" y="16"/>
                  </a:lnTo>
                  <a:lnTo>
                    <a:pt x="2267" y="33"/>
                  </a:lnTo>
                  <a:lnTo>
                    <a:pt x="3175" y="317"/>
                  </a:lnTo>
                  <a:lnTo>
                    <a:pt x="3197" y="327"/>
                  </a:lnTo>
                  <a:lnTo>
                    <a:pt x="3216" y="342"/>
                  </a:lnTo>
                  <a:lnTo>
                    <a:pt x="4125" y="1244"/>
                  </a:lnTo>
                  <a:lnTo>
                    <a:pt x="4141" y="1266"/>
                  </a:lnTo>
                  <a:lnTo>
                    <a:pt x="4151" y="1289"/>
                  </a:lnTo>
                  <a:lnTo>
                    <a:pt x="4154" y="1314"/>
                  </a:lnTo>
                  <a:lnTo>
                    <a:pt x="4151" y="1338"/>
                  </a:lnTo>
                  <a:lnTo>
                    <a:pt x="4141" y="1363"/>
                  </a:lnTo>
                  <a:lnTo>
                    <a:pt x="4125" y="1383"/>
                  </a:lnTo>
                  <a:lnTo>
                    <a:pt x="3496" y="2008"/>
                  </a:lnTo>
                  <a:lnTo>
                    <a:pt x="3649" y="2160"/>
                  </a:lnTo>
                  <a:lnTo>
                    <a:pt x="3679" y="2193"/>
                  </a:lnTo>
                  <a:lnTo>
                    <a:pt x="3701" y="2229"/>
                  </a:lnTo>
                  <a:lnTo>
                    <a:pt x="3717" y="2268"/>
                  </a:lnTo>
                  <a:lnTo>
                    <a:pt x="3727" y="2309"/>
                  </a:lnTo>
                  <a:lnTo>
                    <a:pt x="3731" y="2351"/>
                  </a:lnTo>
                  <a:lnTo>
                    <a:pt x="3730" y="2394"/>
                  </a:lnTo>
                  <a:lnTo>
                    <a:pt x="3722" y="2436"/>
                  </a:lnTo>
                  <a:lnTo>
                    <a:pt x="3709" y="2478"/>
                  </a:lnTo>
                  <a:lnTo>
                    <a:pt x="3689" y="2519"/>
                  </a:lnTo>
                  <a:lnTo>
                    <a:pt x="3664" y="2558"/>
                  </a:lnTo>
                  <a:lnTo>
                    <a:pt x="3632" y="2594"/>
                  </a:lnTo>
                  <a:lnTo>
                    <a:pt x="3594" y="2626"/>
                  </a:lnTo>
                  <a:lnTo>
                    <a:pt x="3552" y="2654"/>
                  </a:lnTo>
                  <a:lnTo>
                    <a:pt x="3508" y="2673"/>
                  </a:lnTo>
                  <a:lnTo>
                    <a:pt x="3463" y="2686"/>
                  </a:lnTo>
                  <a:lnTo>
                    <a:pt x="3416" y="2691"/>
                  </a:lnTo>
                  <a:lnTo>
                    <a:pt x="3410" y="2738"/>
                  </a:lnTo>
                  <a:lnTo>
                    <a:pt x="3397" y="2783"/>
                  </a:lnTo>
                  <a:lnTo>
                    <a:pt x="3378" y="2826"/>
                  </a:lnTo>
                  <a:lnTo>
                    <a:pt x="3350" y="2868"/>
                  </a:lnTo>
                  <a:lnTo>
                    <a:pt x="3317" y="2906"/>
                  </a:lnTo>
                  <a:lnTo>
                    <a:pt x="3279" y="2939"/>
                  </a:lnTo>
                  <a:lnTo>
                    <a:pt x="3237" y="2965"/>
                  </a:lnTo>
                  <a:lnTo>
                    <a:pt x="3193" y="2985"/>
                  </a:lnTo>
                  <a:lnTo>
                    <a:pt x="3148" y="2998"/>
                  </a:lnTo>
                  <a:lnTo>
                    <a:pt x="3101" y="3004"/>
                  </a:lnTo>
                  <a:lnTo>
                    <a:pt x="3095" y="3051"/>
                  </a:lnTo>
                  <a:lnTo>
                    <a:pt x="3082" y="3095"/>
                  </a:lnTo>
                  <a:lnTo>
                    <a:pt x="3063" y="3139"/>
                  </a:lnTo>
                  <a:lnTo>
                    <a:pt x="3035" y="3181"/>
                  </a:lnTo>
                  <a:lnTo>
                    <a:pt x="3003" y="3219"/>
                  </a:lnTo>
                  <a:lnTo>
                    <a:pt x="2964" y="3252"/>
                  </a:lnTo>
                  <a:lnTo>
                    <a:pt x="2923" y="3278"/>
                  </a:lnTo>
                  <a:lnTo>
                    <a:pt x="2878" y="3298"/>
                  </a:lnTo>
                  <a:lnTo>
                    <a:pt x="2833" y="3310"/>
                  </a:lnTo>
                  <a:lnTo>
                    <a:pt x="2786" y="3317"/>
                  </a:lnTo>
                  <a:lnTo>
                    <a:pt x="2780" y="3362"/>
                  </a:lnTo>
                  <a:lnTo>
                    <a:pt x="2767" y="3408"/>
                  </a:lnTo>
                  <a:lnTo>
                    <a:pt x="2748" y="3452"/>
                  </a:lnTo>
                  <a:lnTo>
                    <a:pt x="2722" y="3492"/>
                  </a:lnTo>
                  <a:lnTo>
                    <a:pt x="2688" y="3531"/>
                  </a:lnTo>
                  <a:lnTo>
                    <a:pt x="2652" y="3562"/>
                  </a:lnTo>
                  <a:lnTo>
                    <a:pt x="2614" y="3588"/>
                  </a:lnTo>
                  <a:lnTo>
                    <a:pt x="2573" y="3607"/>
                  </a:lnTo>
                  <a:lnTo>
                    <a:pt x="2531" y="3620"/>
                  </a:lnTo>
                  <a:lnTo>
                    <a:pt x="2487" y="3629"/>
                  </a:lnTo>
                  <a:lnTo>
                    <a:pt x="2445" y="3630"/>
                  </a:lnTo>
                  <a:lnTo>
                    <a:pt x="2402" y="3626"/>
                  </a:lnTo>
                  <a:lnTo>
                    <a:pt x="2360" y="3615"/>
                  </a:lnTo>
                  <a:lnTo>
                    <a:pt x="2321" y="3600"/>
                  </a:lnTo>
                  <a:lnTo>
                    <a:pt x="2284" y="3578"/>
                  </a:lnTo>
                  <a:lnTo>
                    <a:pt x="2251" y="3549"/>
                  </a:lnTo>
                  <a:lnTo>
                    <a:pt x="1887" y="3188"/>
                  </a:lnTo>
                  <a:lnTo>
                    <a:pt x="1704" y="3372"/>
                  </a:lnTo>
                  <a:lnTo>
                    <a:pt x="1676" y="3394"/>
                  </a:lnTo>
                  <a:lnTo>
                    <a:pt x="1644" y="3411"/>
                  </a:lnTo>
                  <a:lnTo>
                    <a:pt x="1612" y="3421"/>
                  </a:lnTo>
                  <a:lnTo>
                    <a:pt x="1575" y="3424"/>
                  </a:lnTo>
                  <a:lnTo>
                    <a:pt x="1540" y="3423"/>
                  </a:lnTo>
                  <a:lnTo>
                    <a:pt x="1504" y="3414"/>
                  </a:lnTo>
                  <a:lnTo>
                    <a:pt x="1469" y="3401"/>
                  </a:lnTo>
                  <a:lnTo>
                    <a:pt x="1437" y="3381"/>
                  </a:lnTo>
                  <a:lnTo>
                    <a:pt x="1406" y="3355"/>
                  </a:lnTo>
                  <a:lnTo>
                    <a:pt x="1380" y="3324"/>
                  </a:lnTo>
                  <a:lnTo>
                    <a:pt x="1359" y="3291"/>
                  </a:lnTo>
                  <a:lnTo>
                    <a:pt x="1346" y="3256"/>
                  </a:lnTo>
                  <a:lnTo>
                    <a:pt x="1338" y="3221"/>
                  </a:lnTo>
                  <a:lnTo>
                    <a:pt x="1336" y="3185"/>
                  </a:lnTo>
                  <a:lnTo>
                    <a:pt x="1339" y="3151"/>
                  </a:lnTo>
                  <a:lnTo>
                    <a:pt x="1349" y="3117"/>
                  </a:lnTo>
                  <a:lnTo>
                    <a:pt x="1365" y="3087"/>
                  </a:lnTo>
                  <a:lnTo>
                    <a:pt x="1389" y="3059"/>
                  </a:lnTo>
                  <a:lnTo>
                    <a:pt x="1361" y="3082"/>
                  </a:lnTo>
                  <a:lnTo>
                    <a:pt x="1330" y="3098"/>
                  </a:lnTo>
                  <a:lnTo>
                    <a:pt x="1297" y="3109"/>
                  </a:lnTo>
                  <a:lnTo>
                    <a:pt x="1262" y="3113"/>
                  </a:lnTo>
                  <a:lnTo>
                    <a:pt x="1225" y="3110"/>
                  </a:lnTo>
                  <a:lnTo>
                    <a:pt x="1190" y="3101"/>
                  </a:lnTo>
                  <a:lnTo>
                    <a:pt x="1155" y="3088"/>
                  </a:lnTo>
                  <a:lnTo>
                    <a:pt x="1122" y="3068"/>
                  </a:lnTo>
                  <a:lnTo>
                    <a:pt x="1091" y="3042"/>
                  </a:lnTo>
                  <a:lnTo>
                    <a:pt x="1065" y="3011"/>
                  </a:lnTo>
                  <a:lnTo>
                    <a:pt x="1044" y="2978"/>
                  </a:lnTo>
                  <a:lnTo>
                    <a:pt x="1031" y="2945"/>
                  </a:lnTo>
                  <a:lnTo>
                    <a:pt x="1022" y="2909"/>
                  </a:lnTo>
                  <a:lnTo>
                    <a:pt x="1021" y="2874"/>
                  </a:lnTo>
                  <a:lnTo>
                    <a:pt x="1024" y="2839"/>
                  </a:lnTo>
                  <a:lnTo>
                    <a:pt x="1034" y="2806"/>
                  </a:lnTo>
                  <a:lnTo>
                    <a:pt x="1052" y="2774"/>
                  </a:lnTo>
                  <a:lnTo>
                    <a:pt x="1074" y="2746"/>
                  </a:lnTo>
                  <a:lnTo>
                    <a:pt x="1046" y="2770"/>
                  </a:lnTo>
                  <a:lnTo>
                    <a:pt x="1015" y="2785"/>
                  </a:lnTo>
                  <a:lnTo>
                    <a:pt x="982" y="2796"/>
                  </a:lnTo>
                  <a:lnTo>
                    <a:pt x="947" y="2800"/>
                  </a:lnTo>
                  <a:lnTo>
                    <a:pt x="910" y="2797"/>
                  </a:lnTo>
                  <a:lnTo>
                    <a:pt x="875" y="2790"/>
                  </a:lnTo>
                  <a:lnTo>
                    <a:pt x="840" y="2775"/>
                  </a:lnTo>
                  <a:lnTo>
                    <a:pt x="807" y="2755"/>
                  </a:lnTo>
                  <a:lnTo>
                    <a:pt x="776" y="2729"/>
                  </a:lnTo>
                  <a:lnTo>
                    <a:pt x="750" y="2699"/>
                  </a:lnTo>
                  <a:lnTo>
                    <a:pt x="731" y="2667"/>
                  </a:lnTo>
                  <a:lnTo>
                    <a:pt x="716" y="2632"/>
                  </a:lnTo>
                  <a:lnTo>
                    <a:pt x="707" y="2596"/>
                  </a:lnTo>
                  <a:lnTo>
                    <a:pt x="706" y="2561"/>
                  </a:lnTo>
                  <a:lnTo>
                    <a:pt x="710" y="2526"/>
                  </a:lnTo>
                  <a:lnTo>
                    <a:pt x="721" y="2493"/>
                  </a:lnTo>
                  <a:lnTo>
                    <a:pt x="737" y="2461"/>
                  </a:lnTo>
                  <a:lnTo>
                    <a:pt x="758" y="2434"/>
                  </a:lnTo>
                  <a:lnTo>
                    <a:pt x="731" y="2457"/>
                  </a:lnTo>
                  <a:lnTo>
                    <a:pt x="700" y="2473"/>
                  </a:lnTo>
                  <a:lnTo>
                    <a:pt x="667" y="2483"/>
                  </a:lnTo>
                  <a:lnTo>
                    <a:pt x="632" y="2487"/>
                  </a:lnTo>
                  <a:lnTo>
                    <a:pt x="597" y="2484"/>
                  </a:lnTo>
                  <a:lnTo>
                    <a:pt x="560" y="2477"/>
                  </a:lnTo>
                  <a:lnTo>
                    <a:pt x="525" y="2462"/>
                  </a:lnTo>
                  <a:lnTo>
                    <a:pt x="492" y="2442"/>
                  </a:lnTo>
                  <a:lnTo>
                    <a:pt x="462" y="2416"/>
                  </a:lnTo>
                  <a:lnTo>
                    <a:pt x="436" y="2387"/>
                  </a:lnTo>
                  <a:lnTo>
                    <a:pt x="416" y="2354"/>
                  </a:lnTo>
                  <a:lnTo>
                    <a:pt x="401" y="2319"/>
                  </a:lnTo>
                  <a:lnTo>
                    <a:pt x="394" y="2283"/>
                  </a:lnTo>
                  <a:lnTo>
                    <a:pt x="391" y="2248"/>
                  </a:lnTo>
                  <a:lnTo>
                    <a:pt x="395" y="2213"/>
                  </a:lnTo>
                  <a:lnTo>
                    <a:pt x="405" y="2180"/>
                  </a:lnTo>
                  <a:lnTo>
                    <a:pt x="422" y="2150"/>
                  </a:lnTo>
                  <a:lnTo>
                    <a:pt x="445" y="2122"/>
                  </a:lnTo>
                  <a:lnTo>
                    <a:pt x="618" y="1948"/>
                  </a:lnTo>
                  <a:lnTo>
                    <a:pt x="29" y="1362"/>
                  </a:lnTo>
                  <a:lnTo>
                    <a:pt x="13" y="1341"/>
                  </a:lnTo>
                  <a:lnTo>
                    <a:pt x="3" y="1317"/>
                  </a:lnTo>
                  <a:lnTo>
                    <a:pt x="0" y="1292"/>
                  </a:lnTo>
                  <a:lnTo>
                    <a:pt x="3" y="1267"/>
                  </a:lnTo>
                  <a:lnTo>
                    <a:pt x="13" y="1244"/>
                  </a:lnTo>
                  <a:lnTo>
                    <a:pt x="29" y="1223"/>
                  </a:lnTo>
                  <a:lnTo>
                    <a:pt x="50" y="1207"/>
                  </a:lnTo>
                  <a:lnTo>
                    <a:pt x="73" y="1196"/>
                  </a:lnTo>
                  <a:lnTo>
                    <a:pt x="99" y="1194"/>
                  </a:lnTo>
                  <a:lnTo>
                    <a:pt x="124" y="1196"/>
                  </a:lnTo>
                  <a:lnTo>
                    <a:pt x="147" y="1207"/>
                  </a:lnTo>
                  <a:lnTo>
                    <a:pt x="169" y="1223"/>
                  </a:lnTo>
                  <a:lnTo>
                    <a:pt x="760" y="1811"/>
                  </a:lnTo>
                  <a:lnTo>
                    <a:pt x="792" y="1790"/>
                  </a:lnTo>
                  <a:lnTo>
                    <a:pt x="826" y="1777"/>
                  </a:lnTo>
                  <a:lnTo>
                    <a:pt x="862" y="1772"/>
                  </a:lnTo>
                  <a:lnTo>
                    <a:pt x="900" y="1773"/>
                  </a:lnTo>
                  <a:lnTo>
                    <a:pt x="938" y="1780"/>
                  </a:lnTo>
                  <a:lnTo>
                    <a:pt x="974" y="1793"/>
                  </a:lnTo>
                  <a:lnTo>
                    <a:pt x="1009" y="1814"/>
                  </a:lnTo>
                  <a:lnTo>
                    <a:pt x="1041" y="1841"/>
                  </a:lnTo>
                  <a:lnTo>
                    <a:pt x="1068" y="1871"/>
                  </a:lnTo>
                  <a:lnTo>
                    <a:pt x="1088" y="1905"/>
                  </a:lnTo>
                  <a:lnTo>
                    <a:pt x="1103" y="1940"/>
                  </a:lnTo>
                  <a:lnTo>
                    <a:pt x="1110" y="1974"/>
                  </a:lnTo>
                  <a:lnTo>
                    <a:pt x="1113" y="2011"/>
                  </a:lnTo>
                  <a:lnTo>
                    <a:pt x="1109" y="2045"/>
                  </a:lnTo>
                  <a:lnTo>
                    <a:pt x="1098" y="2079"/>
                  </a:lnTo>
                  <a:lnTo>
                    <a:pt x="1082" y="2109"/>
                  </a:lnTo>
                  <a:lnTo>
                    <a:pt x="1059" y="2137"/>
                  </a:lnTo>
                  <a:lnTo>
                    <a:pt x="1087" y="2113"/>
                  </a:lnTo>
                  <a:lnTo>
                    <a:pt x="1117" y="2097"/>
                  </a:lnTo>
                  <a:lnTo>
                    <a:pt x="1151" y="2087"/>
                  </a:lnTo>
                  <a:lnTo>
                    <a:pt x="1186" y="2083"/>
                  </a:lnTo>
                  <a:lnTo>
                    <a:pt x="1222" y="2086"/>
                  </a:lnTo>
                  <a:lnTo>
                    <a:pt x="1257" y="2093"/>
                  </a:lnTo>
                  <a:lnTo>
                    <a:pt x="1292" y="2108"/>
                  </a:lnTo>
                  <a:lnTo>
                    <a:pt x="1326" y="2128"/>
                  </a:lnTo>
                  <a:lnTo>
                    <a:pt x="1357" y="2154"/>
                  </a:lnTo>
                  <a:lnTo>
                    <a:pt x="1383" y="2184"/>
                  </a:lnTo>
                  <a:lnTo>
                    <a:pt x="1403" y="2216"/>
                  </a:lnTo>
                  <a:lnTo>
                    <a:pt x="1416" y="2251"/>
                  </a:lnTo>
                  <a:lnTo>
                    <a:pt x="1425" y="2287"/>
                  </a:lnTo>
                  <a:lnTo>
                    <a:pt x="1427" y="2322"/>
                  </a:lnTo>
                  <a:lnTo>
                    <a:pt x="1424" y="2357"/>
                  </a:lnTo>
                  <a:lnTo>
                    <a:pt x="1413" y="2390"/>
                  </a:lnTo>
                  <a:lnTo>
                    <a:pt x="1397" y="2422"/>
                  </a:lnTo>
                  <a:lnTo>
                    <a:pt x="1374" y="2449"/>
                  </a:lnTo>
                  <a:lnTo>
                    <a:pt x="1402" y="2426"/>
                  </a:lnTo>
                  <a:lnTo>
                    <a:pt x="1432" y="2410"/>
                  </a:lnTo>
                  <a:lnTo>
                    <a:pt x="1466" y="2400"/>
                  </a:lnTo>
                  <a:lnTo>
                    <a:pt x="1501" y="2396"/>
                  </a:lnTo>
                  <a:lnTo>
                    <a:pt x="1537" y="2399"/>
                  </a:lnTo>
                  <a:lnTo>
                    <a:pt x="1572" y="2406"/>
                  </a:lnTo>
                  <a:lnTo>
                    <a:pt x="1607" y="2420"/>
                  </a:lnTo>
                  <a:lnTo>
                    <a:pt x="1641" y="2441"/>
                  </a:lnTo>
                  <a:lnTo>
                    <a:pt x="1672" y="2465"/>
                  </a:lnTo>
                  <a:lnTo>
                    <a:pt x="1698" y="2496"/>
                  </a:lnTo>
                  <a:lnTo>
                    <a:pt x="1717" y="2529"/>
                  </a:lnTo>
                  <a:lnTo>
                    <a:pt x="1731" y="2564"/>
                  </a:lnTo>
                  <a:lnTo>
                    <a:pt x="1740" y="2599"/>
                  </a:lnTo>
                  <a:lnTo>
                    <a:pt x="1742" y="2635"/>
                  </a:lnTo>
                  <a:lnTo>
                    <a:pt x="1737" y="2670"/>
                  </a:lnTo>
                  <a:lnTo>
                    <a:pt x="1727" y="2703"/>
                  </a:lnTo>
                  <a:lnTo>
                    <a:pt x="1711" y="2733"/>
                  </a:lnTo>
                  <a:lnTo>
                    <a:pt x="1689" y="2761"/>
                  </a:lnTo>
                  <a:lnTo>
                    <a:pt x="1717" y="2739"/>
                  </a:lnTo>
                  <a:lnTo>
                    <a:pt x="1747" y="2723"/>
                  </a:lnTo>
                  <a:lnTo>
                    <a:pt x="1781" y="2713"/>
                  </a:lnTo>
                  <a:lnTo>
                    <a:pt x="1816" y="2709"/>
                  </a:lnTo>
                  <a:lnTo>
                    <a:pt x="1851" y="2710"/>
                  </a:lnTo>
                  <a:lnTo>
                    <a:pt x="1887" y="2719"/>
                  </a:lnTo>
                  <a:lnTo>
                    <a:pt x="1922" y="2733"/>
                  </a:lnTo>
                  <a:lnTo>
                    <a:pt x="1955" y="2752"/>
                  </a:lnTo>
                  <a:lnTo>
                    <a:pt x="1985" y="2778"/>
                  </a:lnTo>
                  <a:lnTo>
                    <a:pt x="2011" y="2809"/>
                  </a:lnTo>
                  <a:lnTo>
                    <a:pt x="2032" y="2842"/>
                  </a:lnTo>
                  <a:lnTo>
                    <a:pt x="2046" y="2877"/>
                  </a:lnTo>
                  <a:lnTo>
                    <a:pt x="2054" y="2912"/>
                  </a:lnTo>
                  <a:lnTo>
                    <a:pt x="2057" y="2948"/>
                  </a:lnTo>
                  <a:lnTo>
                    <a:pt x="2052" y="2982"/>
                  </a:lnTo>
                  <a:lnTo>
                    <a:pt x="2042" y="3016"/>
                  </a:lnTo>
                  <a:lnTo>
                    <a:pt x="2025" y="3046"/>
                  </a:lnTo>
                  <a:lnTo>
                    <a:pt x="2391" y="3410"/>
                  </a:lnTo>
                  <a:lnTo>
                    <a:pt x="2410" y="3423"/>
                  </a:lnTo>
                  <a:lnTo>
                    <a:pt x="2430" y="3432"/>
                  </a:lnTo>
                  <a:lnTo>
                    <a:pt x="2453" y="3433"/>
                  </a:lnTo>
                  <a:lnTo>
                    <a:pt x="2478" y="3430"/>
                  </a:lnTo>
                  <a:lnTo>
                    <a:pt x="2503" y="3423"/>
                  </a:lnTo>
                  <a:lnTo>
                    <a:pt x="2526" y="3410"/>
                  </a:lnTo>
                  <a:lnTo>
                    <a:pt x="2548" y="3392"/>
                  </a:lnTo>
                  <a:lnTo>
                    <a:pt x="2566" y="3371"/>
                  </a:lnTo>
                  <a:lnTo>
                    <a:pt x="2579" y="3348"/>
                  </a:lnTo>
                  <a:lnTo>
                    <a:pt x="2588" y="3323"/>
                  </a:lnTo>
                  <a:lnTo>
                    <a:pt x="2589" y="3298"/>
                  </a:lnTo>
                  <a:lnTo>
                    <a:pt x="2588" y="3275"/>
                  </a:lnTo>
                  <a:lnTo>
                    <a:pt x="2579" y="3253"/>
                  </a:lnTo>
                  <a:lnTo>
                    <a:pt x="2566" y="3236"/>
                  </a:lnTo>
                  <a:lnTo>
                    <a:pt x="2265" y="2938"/>
                  </a:lnTo>
                  <a:lnTo>
                    <a:pt x="2249" y="2917"/>
                  </a:lnTo>
                  <a:lnTo>
                    <a:pt x="2240" y="2894"/>
                  </a:lnTo>
                  <a:lnTo>
                    <a:pt x="2236" y="2868"/>
                  </a:lnTo>
                  <a:lnTo>
                    <a:pt x="2240" y="2843"/>
                  </a:lnTo>
                  <a:lnTo>
                    <a:pt x="2249" y="2820"/>
                  </a:lnTo>
                  <a:lnTo>
                    <a:pt x="2265" y="2799"/>
                  </a:lnTo>
                  <a:lnTo>
                    <a:pt x="2287" y="2783"/>
                  </a:lnTo>
                  <a:lnTo>
                    <a:pt x="2310" y="2774"/>
                  </a:lnTo>
                  <a:lnTo>
                    <a:pt x="2335" y="2771"/>
                  </a:lnTo>
                  <a:lnTo>
                    <a:pt x="2360" y="2774"/>
                  </a:lnTo>
                  <a:lnTo>
                    <a:pt x="2385" y="2783"/>
                  </a:lnTo>
                  <a:lnTo>
                    <a:pt x="2405" y="2799"/>
                  </a:lnTo>
                  <a:lnTo>
                    <a:pt x="2706" y="3097"/>
                  </a:lnTo>
                  <a:lnTo>
                    <a:pt x="2723" y="3110"/>
                  </a:lnTo>
                  <a:lnTo>
                    <a:pt x="2745" y="3119"/>
                  </a:lnTo>
                  <a:lnTo>
                    <a:pt x="2768" y="3120"/>
                  </a:lnTo>
                  <a:lnTo>
                    <a:pt x="2793" y="3119"/>
                  </a:lnTo>
                  <a:lnTo>
                    <a:pt x="2818" y="3110"/>
                  </a:lnTo>
                  <a:lnTo>
                    <a:pt x="2841" y="3097"/>
                  </a:lnTo>
                  <a:lnTo>
                    <a:pt x="2863" y="3080"/>
                  </a:lnTo>
                  <a:lnTo>
                    <a:pt x="2881" y="3058"/>
                  </a:lnTo>
                  <a:lnTo>
                    <a:pt x="2894" y="3035"/>
                  </a:lnTo>
                  <a:lnTo>
                    <a:pt x="2901" y="3010"/>
                  </a:lnTo>
                  <a:lnTo>
                    <a:pt x="2904" y="2985"/>
                  </a:lnTo>
                  <a:lnTo>
                    <a:pt x="2901" y="2962"/>
                  </a:lnTo>
                  <a:lnTo>
                    <a:pt x="2894" y="2942"/>
                  </a:lnTo>
                  <a:lnTo>
                    <a:pt x="2881" y="2923"/>
                  </a:lnTo>
                  <a:lnTo>
                    <a:pt x="2580" y="2626"/>
                  </a:lnTo>
                  <a:lnTo>
                    <a:pt x="2564" y="2604"/>
                  </a:lnTo>
                  <a:lnTo>
                    <a:pt x="2554" y="2581"/>
                  </a:lnTo>
                  <a:lnTo>
                    <a:pt x="2551" y="2555"/>
                  </a:lnTo>
                  <a:lnTo>
                    <a:pt x="2554" y="2531"/>
                  </a:lnTo>
                  <a:lnTo>
                    <a:pt x="2564" y="2507"/>
                  </a:lnTo>
                  <a:lnTo>
                    <a:pt x="2580" y="2487"/>
                  </a:lnTo>
                  <a:lnTo>
                    <a:pt x="2602" y="2471"/>
                  </a:lnTo>
                  <a:lnTo>
                    <a:pt x="2626" y="2461"/>
                  </a:lnTo>
                  <a:lnTo>
                    <a:pt x="2650" y="2458"/>
                  </a:lnTo>
                  <a:lnTo>
                    <a:pt x="2675" y="2461"/>
                  </a:lnTo>
                  <a:lnTo>
                    <a:pt x="2698" y="2471"/>
                  </a:lnTo>
                  <a:lnTo>
                    <a:pt x="2720" y="2487"/>
                  </a:lnTo>
                  <a:lnTo>
                    <a:pt x="3021" y="2784"/>
                  </a:lnTo>
                  <a:lnTo>
                    <a:pt x="3038" y="2797"/>
                  </a:lnTo>
                  <a:lnTo>
                    <a:pt x="3060" y="2806"/>
                  </a:lnTo>
                  <a:lnTo>
                    <a:pt x="3084" y="2809"/>
                  </a:lnTo>
                  <a:lnTo>
                    <a:pt x="3108" y="2806"/>
                  </a:lnTo>
                  <a:lnTo>
                    <a:pt x="3132" y="2797"/>
                  </a:lnTo>
                  <a:lnTo>
                    <a:pt x="3156" y="2785"/>
                  </a:lnTo>
                  <a:lnTo>
                    <a:pt x="3178" y="2767"/>
                  </a:lnTo>
                  <a:lnTo>
                    <a:pt x="3196" y="2745"/>
                  </a:lnTo>
                  <a:lnTo>
                    <a:pt x="3209" y="2722"/>
                  </a:lnTo>
                  <a:lnTo>
                    <a:pt x="3216" y="2697"/>
                  </a:lnTo>
                  <a:lnTo>
                    <a:pt x="3219" y="2674"/>
                  </a:lnTo>
                  <a:lnTo>
                    <a:pt x="3216" y="2651"/>
                  </a:lnTo>
                  <a:lnTo>
                    <a:pt x="3209" y="2629"/>
                  </a:lnTo>
                  <a:lnTo>
                    <a:pt x="3194" y="2610"/>
                  </a:lnTo>
                  <a:lnTo>
                    <a:pt x="2895" y="2313"/>
                  </a:lnTo>
                  <a:lnTo>
                    <a:pt x="2879" y="2292"/>
                  </a:lnTo>
                  <a:lnTo>
                    <a:pt x="2869" y="2268"/>
                  </a:lnTo>
                  <a:lnTo>
                    <a:pt x="2866" y="2244"/>
                  </a:lnTo>
                  <a:lnTo>
                    <a:pt x="2869" y="2219"/>
                  </a:lnTo>
                  <a:lnTo>
                    <a:pt x="2879" y="2194"/>
                  </a:lnTo>
                  <a:lnTo>
                    <a:pt x="2895" y="2174"/>
                  </a:lnTo>
                  <a:lnTo>
                    <a:pt x="2916" y="2158"/>
                  </a:lnTo>
                  <a:lnTo>
                    <a:pt x="2939" y="2148"/>
                  </a:lnTo>
                  <a:lnTo>
                    <a:pt x="2965" y="2145"/>
                  </a:lnTo>
                  <a:lnTo>
                    <a:pt x="2990" y="2148"/>
                  </a:lnTo>
                  <a:lnTo>
                    <a:pt x="3014" y="2158"/>
                  </a:lnTo>
                  <a:lnTo>
                    <a:pt x="3034" y="2174"/>
                  </a:lnTo>
                  <a:lnTo>
                    <a:pt x="3334" y="2471"/>
                  </a:lnTo>
                  <a:lnTo>
                    <a:pt x="3353" y="2486"/>
                  </a:lnTo>
                  <a:lnTo>
                    <a:pt x="3374" y="2493"/>
                  </a:lnTo>
                  <a:lnTo>
                    <a:pt x="3399" y="2496"/>
                  </a:lnTo>
                  <a:lnTo>
                    <a:pt x="3422" y="2493"/>
                  </a:lnTo>
                  <a:lnTo>
                    <a:pt x="3447" y="2486"/>
                  </a:lnTo>
                  <a:lnTo>
                    <a:pt x="3470" y="2473"/>
                  </a:lnTo>
                  <a:lnTo>
                    <a:pt x="3492" y="2455"/>
                  </a:lnTo>
                  <a:lnTo>
                    <a:pt x="3511" y="2434"/>
                  </a:lnTo>
                  <a:lnTo>
                    <a:pt x="3523" y="2409"/>
                  </a:lnTo>
                  <a:lnTo>
                    <a:pt x="3531" y="2386"/>
                  </a:lnTo>
                  <a:lnTo>
                    <a:pt x="3534" y="2361"/>
                  </a:lnTo>
                  <a:lnTo>
                    <a:pt x="3531" y="2338"/>
                  </a:lnTo>
                  <a:lnTo>
                    <a:pt x="3523" y="2316"/>
                  </a:lnTo>
                  <a:lnTo>
                    <a:pt x="3509" y="2299"/>
                  </a:lnTo>
                  <a:lnTo>
                    <a:pt x="3507" y="2296"/>
                  </a:lnTo>
                  <a:lnTo>
                    <a:pt x="3499" y="2287"/>
                  </a:lnTo>
                  <a:lnTo>
                    <a:pt x="3486" y="2274"/>
                  </a:lnTo>
                  <a:lnTo>
                    <a:pt x="3469" y="2257"/>
                  </a:lnTo>
                  <a:lnTo>
                    <a:pt x="3447" y="2235"/>
                  </a:lnTo>
                  <a:lnTo>
                    <a:pt x="3420" y="2209"/>
                  </a:lnTo>
                  <a:lnTo>
                    <a:pt x="3391" y="2180"/>
                  </a:lnTo>
                  <a:lnTo>
                    <a:pt x="3358" y="2147"/>
                  </a:lnTo>
                  <a:lnTo>
                    <a:pt x="3321" y="2110"/>
                  </a:lnTo>
                  <a:lnTo>
                    <a:pt x="3282" y="2071"/>
                  </a:lnTo>
                  <a:lnTo>
                    <a:pt x="3240" y="2029"/>
                  </a:lnTo>
                  <a:lnTo>
                    <a:pt x="3196" y="1986"/>
                  </a:lnTo>
                  <a:lnTo>
                    <a:pt x="3149" y="1940"/>
                  </a:lnTo>
                  <a:lnTo>
                    <a:pt x="3101" y="1892"/>
                  </a:lnTo>
                  <a:lnTo>
                    <a:pt x="3051" y="1843"/>
                  </a:lnTo>
                  <a:lnTo>
                    <a:pt x="3002" y="1792"/>
                  </a:lnTo>
                  <a:lnTo>
                    <a:pt x="2949" y="1741"/>
                  </a:lnTo>
                  <a:lnTo>
                    <a:pt x="2898" y="1689"/>
                  </a:lnTo>
                  <a:lnTo>
                    <a:pt x="2846" y="1638"/>
                  </a:lnTo>
                  <a:lnTo>
                    <a:pt x="2795" y="1586"/>
                  </a:lnTo>
                  <a:lnTo>
                    <a:pt x="2742" y="1535"/>
                  </a:lnTo>
                  <a:lnTo>
                    <a:pt x="2691" y="1485"/>
                  </a:lnTo>
                  <a:lnTo>
                    <a:pt x="2642" y="1434"/>
                  </a:lnTo>
                  <a:lnTo>
                    <a:pt x="2592" y="1386"/>
                  </a:lnTo>
                  <a:lnTo>
                    <a:pt x="2545" y="1340"/>
                  </a:lnTo>
                  <a:lnTo>
                    <a:pt x="2500" y="1295"/>
                  </a:lnTo>
                  <a:lnTo>
                    <a:pt x="2456" y="1252"/>
                  </a:lnTo>
                  <a:lnTo>
                    <a:pt x="2415" y="1211"/>
                  </a:lnTo>
                  <a:lnTo>
                    <a:pt x="2378" y="1173"/>
                  </a:lnTo>
                  <a:lnTo>
                    <a:pt x="2343" y="1140"/>
                  </a:lnTo>
                  <a:lnTo>
                    <a:pt x="2310" y="1108"/>
                  </a:lnTo>
                  <a:lnTo>
                    <a:pt x="2283" y="1081"/>
                  </a:lnTo>
                  <a:lnTo>
                    <a:pt x="2258" y="1057"/>
                  </a:lnTo>
                  <a:lnTo>
                    <a:pt x="2238" y="1037"/>
                  </a:lnTo>
                  <a:lnTo>
                    <a:pt x="2230" y="1031"/>
                  </a:lnTo>
                  <a:lnTo>
                    <a:pt x="2221" y="1023"/>
                  </a:lnTo>
                  <a:lnTo>
                    <a:pt x="2211" y="1017"/>
                  </a:lnTo>
                  <a:lnTo>
                    <a:pt x="2198" y="1010"/>
                  </a:lnTo>
                  <a:lnTo>
                    <a:pt x="2184" y="1007"/>
                  </a:lnTo>
                  <a:lnTo>
                    <a:pt x="2166" y="1005"/>
                  </a:lnTo>
                  <a:lnTo>
                    <a:pt x="2146" y="1008"/>
                  </a:lnTo>
                  <a:lnTo>
                    <a:pt x="2124" y="1017"/>
                  </a:lnTo>
                  <a:lnTo>
                    <a:pt x="2099" y="1030"/>
                  </a:lnTo>
                  <a:lnTo>
                    <a:pt x="2073" y="1050"/>
                  </a:lnTo>
                  <a:lnTo>
                    <a:pt x="2042" y="1078"/>
                  </a:lnTo>
                  <a:lnTo>
                    <a:pt x="2009" y="1114"/>
                  </a:lnTo>
                  <a:lnTo>
                    <a:pt x="1978" y="1154"/>
                  </a:lnTo>
                  <a:lnTo>
                    <a:pt x="1953" y="1196"/>
                  </a:lnTo>
                  <a:lnTo>
                    <a:pt x="1816" y="1447"/>
                  </a:lnTo>
                  <a:lnTo>
                    <a:pt x="1800" y="1473"/>
                  </a:lnTo>
                  <a:lnTo>
                    <a:pt x="1780" y="1501"/>
                  </a:lnTo>
                  <a:lnTo>
                    <a:pt x="1753" y="1528"/>
                  </a:lnTo>
                  <a:lnTo>
                    <a:pt x="1708" y="1567"/>
                  </a:lnTo>
                  <a:lnTo>
                    <a:pt x="1660" y="1599"/>
                  </a:lnTo>
                  <a:lnTo>
                    <a:pt x="1609" y="1624"/>
                  </a:lnTo>
                  <a:lnTo>
                    <a:pt x="1558" y="1640"/>
                  </a:lnTo>
                  <a:lnTo>
                    <a:pt x="1504" y="1648"/>
                  </a:lnTo>
                  <a:lnTo>
                    <a:pt x="1450" y="1648"/>
                  </a:lnTo>
                  <a:lnTo>
                    <a:pt x="1396" y="1640"/>
                  </a:lnTo>
                  <a:lnTo>
                    <a:pt x="1349" y="1625"/>
                  </a:lnTo>
                  <a:lnTo>
                    <a:pt x="1305" y="1605"/>
                  </a:lnTo>
                  <a:lnTo>
                    <a:pt x="1263" y="1580"/>
                  </a:lnTo>
                  <a:lnTo>
                    <a:pt x="1227" y="1551"/>
                  </a:lnTo>
                  <a:lnTo>
                    <a:pt x="1192" y="1517"/>
                  </a:lnTo>
                  <a:lnTo>
                    <a:pt x="1163" y="1477"/>
                  </a:lnTo>
                  <a:lnTo>
                    <a:pt x="1138" y="1435"/>
                  </a:lnTo>
                  <a:lnTo>
                    <a:pt x="1122" y="1401"/>
                  </a:lnTo>
                  <a:lnTo>
                    <a:pt x="1111" y="1364"/>
                  </a:lnTo>
                  <a:lnTo>
                    <a:pt x="1104" y="1330"/>
                  </a:lnTo>
                  <a:lnTo>
                    <a:pt x="1104" y="1298"/>
                  </a:lnTo>
                  <a:lnTo>
                    <a:pt x="1107" y="1266"/>
                  </a:lnTo>
                  <a:lnTo>
                    <a:pt x="1117" y="1238"/>
                  </a:lnTo>
                  <a:lnTo>
                    <a:pt x="1521" y="291"/>
                  </a:lnTo>
                  <a:lnTo>
                    <a:pt x="1536" y="265"/>
                  </a:lnTo>
                  <a:lnTo>
                    <a:pt x="1553" y="238"/>
                  </a:lnTo>
                  <a:lnTo>
                    <a:pt x="1575" y="210"/>
                  </a:lnTo>
                  <a:lnTo>
                    <a:pt x="1602" y="181"/>
                  </a:lnTo>
                  <a:lnTo>
                    <a:pt x="1616" y="168"/>
                  </a:lnTo>
                  <a:lnTo>
                    <a:pt x="1634" y="152"/>
                  </a:lnTo>
                  <a:lnTo>
                    <a:pt x="1656" y="135"/>
                  </a:lnTo>
                  <a:lnTo>
                    <a:pt x="1682" y="116"/>
                  </a:lnTo>
                  <a:lnTo>
                    <a:pt x="1711" y="96"/>
                  </a:lnTo>
                  <a:lnTo>
                    <a:pt x="1745" y="77"/>
                  </a:lnTo>
                  <a:lnTo>
                    <a:pt x="1781" y="58"/>
                  </a:lnTo>
                  <a:lnTo>
                    <a:pt x="1822" y="41"/>
                  </a:lnTo>
                  <a:lnTo>
                    <a:pt x="1866" y="26"/>
                  </a:lnTo>
                  <a:lnTo>
                    <a:pt x="1914" y="14"/>
                  </a:lnTo>
                  <a:lnTo>
                    <a:pt x="1963" y="4"/>
                  </a:lnTo>
                  <a:lnTo>
                    <a:pt x="2019" y="0"/>
                  </a:lnTo>
                  <a:lnTo>
                    <a:pt x="207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ptos" panose="020B0004020202020204" pitchFamily="34" charset="0"/>
              </a:endParaRPr>
            </a:p>
          </p:txBody>
        </p:sp>
      </p:grpSp>
      <p:sp>
        <p:nvSpPr>
          <p:cNvPr id="63" name="TextBox 62">
            <a:extLst>
              <a:ext uri="{FF2B5EF4-FFF2-40B4-BE49-F238E27FC236}">
                <a16:creationId xmlns:a16="http://schemas.microsoft.com/office/drawing/2014/main" id="{B7A524DD-187A-5BDB-9438-FFC148B7ECF6}"/>
              </a:ext>
            </a:extLst>
          </p:cNvPr>
          <p:cNvSpPr txBox="1"/>
          <p:nvPr/>
        </p:nvSpPr>
        <p:spPr>
          <a:xfrm>
            <a:off x="8291543" y="2037527"/>
            <a:ext cx="3208985" cy="369332"/>
          </a:xfrm>
          <a:prstGeom prst="rect">
            <a:avLst/>
          </a:prstGeom>
          <a:noFill/>
        </p:spPr>
        <p:txBody>
          <a:bodyPr wrap="square" rtlCol="0">
            <a:spAutoFit/>
          </a:bodyPr>
          <a:lstStyle/>
          <a:p>
            <a:r>
              <a:rPr lang="es-US" b="1" dirty="0">
                <a:solidFill>
                  <a:schemeClr val="tx1">
                    <a:lumMod val="75000"/>
                    <a:lumOff val="25000"/>
                  </a:schemeClr>
                </a:solidFill>
                <a:latin typeface="Aptos" panose="020B0004020202020204" pitchFamily="34" charset="0"/>
                <a:cs typeface="Arial" panose="020B0604020202020204" pitchFamily="34" charset="0"/>
              </a:rPr>
              <a:t>2. BEC </a:t>
            </a:r>
            <a:r>
              <a:rPr lang="en-AU" b="1" dirty="0">
                <a:solidFill>
                  <a:schemeClr val="tx1">
                    <a:lumMod val="75000"/>
                    <a:lumOff val="25000"/>
                  </a:schemeClr>
                </a:solidFill>
                <a:latin typeface="Aptos" panose="020B0004020202020204" pitchFamily="34" charset="0"/>
                <a:cs typeface="Arial" panose="020B0604020202020204" pitchFamily="34" charset="0"/>
              </a:rPr>
              <a:t>Designs</a:t>
            </a:r>
            <a:r>
              <a:rPr lang="es-US" b="1" dirty="0">
                <a:solidFill>
                  <a:schemeClr val="tx1">
                    <a:lumMod val="75000"/>
                    <a:lumOff val="25000"/>
                  </a:schemeClr>
                </a:solidFill>
                <a:latin typeface="Aptos" panose="020B0004020202020204" pitchFamily="34" charset="0"/>
                <a:cs typeface="Arial" panose="020B0604020202020204" pitchFamily="34" charset="0"/>
              </a:rPr>
              <a:t> </a:t>
            </a:r>
            <a:r>
              <a:rPr lang="en-AU" b="1" dirty="0">
                <a:solidFill>
                  <a:schemeClr val="tx1">
                    <a:lumMod val="75000"/>
                    <a:lumOff val="25000"/>
                  </a:schemeClr>
                </a:solidFill>
                <a:latin typeface="Aptos" panose="020B0004020202020204" pitchFamily="34" charset="0"/>
                <a:cs typeface="Arial" panose="020B0604020202020204" pitchFamily="34" charset="0"/>
              </a:rPr>
              <a:t>Solution</a:t>
            </a:r>
          </a:p>
        </p:txBody>
      </p:sp>
      <p:sp>
        <p:nvSpPr>
          <p:cNvPr id="64" name="TextBox 63">
            <a:extLst>
              <a:ext uri="{FF2B5EF4-FFF2-40B4-BE49-F238E27FC236}">
                <a16:creationId xmlns:a16="http://schemas.microsoft.com/office/drawing/2014/main" id="{F13CBE2A-AB14-D5BB-0A75-D284CB246A50}"/>
              </a:ext>
            </a:extLst>
          </p:cNvPr>
          <p:cNvSpPr txBox="1"/>
          <p:nvPr/>
        </p:nvSpPr>
        <p:spPr>
          <a:xfrm>
            <a:off x="371471" y="2037527"/>
            <a:ext cx="4306124" cy="369332"/>
          </a:xfrm>
          <a:prstGeom prst="rect">
            <a:avLst/>
          </a:prstGeom>
          <a:noFill/>
        </p:spPr>
        <p:txBody>
          <a:bodyPr wrap="square" rtlCol="0">
            <a:spAutoFit/>
          </a:bodyPr>
          <a:lstStyle/>
          <a:p>
            <a:r>
              <a:rPr lang="es-US" b="1" dirty="0">
                <a:solidFill>
                  <a:schemeClr val="tx1">
                    <a:lumMod val="75000"/>
                    <a:lumOff val="25000"/>
                  </a:schemeClr>
                </a:solidFill>
                <a:latin typeface="Aptos" panose="020B0004020202020204" pitchFamily="34" charset="0"/>
                <a:cs typeface="Arial" panose="020B0604020202020204" pitchFamily="34" charset="0"/>
              </a:rPr>
              <a:t>1. BEC </a:t>
            </a:r>
            <a:r>
              <a:rPr lang="en-AU" b="1" dirty="0">
                <a:solidFill>
                  <a:schemeClr val="tx1">
                    <a:lumMod val="75000"/>
                    <a:lumOff val="25000"/>
                  </a:schemeClr>
                </a:solidFill>
                <a:latin typeface="Aptos" panose="020B0004020202020204" pitchFamily="34" charset="0"/>
                <a:cs typeface="Arial" panose="020B0604020202020204" pitchFamily="34" charset="0"/>
              </a:rPr>
              <a:t>Engaged</a:t>
            </a:r>
            <a:r>
              <a:rPr lang="es-US" b="1" dirty="0">
                <a:solidFill>
                  <a:schemeClr val="tx1">
                    <a:lumMod val="75000"/>
                    <a:lumOff val="25000"/>
                  </a:schemeClr>
                </a:solidFill>
                <a:latin typeface="Aptos" panose="020B0004020202020204" pitchFamily="34" charset="0"/>
                <a:cs typeface="Arial" panose="020B0604020202020204" pitchFamily="34" charset="0"/>
              </a:rPr>
              <a:t> </a:t>
            </a:r>
            <a:r>
              <a:rPr lang="en-AU" b="1" dirty="0">
                <a:solidFill>
                  <a:schemeClr val="tx1">
                    <a:lumMod val="75000"/>
                    <a:lumOff val="25000"/>
                  </a:schemeClr>
                </a:solidFill>
                <a:latin typeface="Aptos" panose="020B0004020202020204" pitchFamily="34" charset="0"/>
                <a:cs typeface="Arial" panose="020B0604020202020204" pitchFamily="34" charset="0"/>
              </a:rPr>
              <a:t>to</a:t>
            </a:r>
            <a:r>
              <a:rPr lang="es-US" b="1" dirty="0">
                <a:solidFill>
                  <a:schemeClr val="tx1">
                    <a:lumMod val="75000"/>
                    <a:lumOff val="25000"/>
                  </a:schemeClr>
                </a:solidFill>
                <a:latin typeface="Aptos" panose="020B0004020202020204" pitchFamily="34" charset="0"/>
                <a:cs typeface="Arial" panose="020B0604020202020204" pitchFamily="34" charset="0"/>
              </a:rPr>
              <a:t> </a:t>
            </a:r>
            <a:r>
              <a:rPr lang="en-AU" b="1" dirty="0">
                <a:solidFill>
                  <a:schemeClr val="tx1">
                    <a:lumMod val="75000"/>
                    <a:lumOff val="25000"/>
                  </a:schemeClr>
                </a:solidFill>
                <a:latin typeface="Aptos" panose="020B0004020202020204" pitchFamily="34" charset="0"/>
                <a:cs typeface="Arial" panose="020B0604020202020204" pitchFamily="34" charset="0"/>
              </a:rPr>
              <a:t>Identify</a:t>
            </a:r>
            <a:r>
              <a:rPr lang="es-US" b="1" dirty="0">
                <a:solidFill>
                  <a:schemeClr val="tx1">
                    <a:lumMod val="75000"/>
                    <a:lumOff val="25000"/>
                  </a:schemeClr>
                </a:solidFill>
                <a:latin typeface="Aptos" panose="020B0004020202020204" pitchFamily="34" charset="0"/>
                <a:cs typeface="Arial" panose="020B0604020202020204" pitchFamily="34" charset="0"/>
              </a:rPr>
              <a:t> </a:t>
            </a:r>
            <a:r>
              <a:rPr lang="en-AU" b="1" dirty="0">
                <a:solidFill>
                  <a:schemeClr val="tx1">
                    <a:lumMod val="75000"/>
                    <a:lumOff val="25000"/>
                  </a:schemeClr>
                </a:solidFill>
                <a:latin typeface="Aptos" panose="020B0004020202020204" pitchFamily="34" charset="0"/>
                <a:cs typeface="Arial" panose="020B0604020202020204" pitchFamily="34" charset="0"/>
              </a:rPr>
              <a:t>Problem</a:t>
            </a:r>
          </a:p>
        </p:txBody>
      </p:sp>
      <p:sp>
        <p:nvSpPr>
          <p:cNvPr id="65" name="TextBox 64">
            <a:extLst>
              <a:ext uri="{FF2B5EF4-FFF2-40B4-BE49-F238E27FC236}">
                <a16:creationId xmlns:a16="http://schemas.microsoft.com/office/drawing/2014/main" id="{6303F1F6-1D35-183E-07F5-2BA8A8F5D3C2}"/>
              </a:ext>
            </a:extLst>
          </p:cNvPr>
          <p:cNvSpPr txBox="1"/>
          <p:nvPr/>
        </p:nvSpPr>
        <p:spPr>
          <a:xfrm>
            <a:off x="8382234" y="5172740"/>
            <a:ext cx="3329923" cy="369332"/>
          </a:xfrm>
          <a:prstGeom prst="rect">
            <a:avLst/>
          </a:prstGeom>
          <a:noFill/>
        </p:spPr>
        <p:txBody>
          <a:bodyPr wrap="square" rtlCol="0">
            <a:spAutoFit/>
          </a:bodyPr>
          <a:lstStyle/>
          <a:p>
            <a:pPr algn="just"/>
            <a:r>
              <a:rPr lang="es-US" b="1" dirty="0">
                <a:solidFill>
                  <a:schemeClr val="tx1">
                    <a:lumMod val="75000"/>
                    <a:lumOff val="25000"/>
                  </a:schemeClr>
                </a:solidFill>
                <a:latin typeface="Aptos" panose="020B0004020202020204" pitchFamily="34" charset="0"/>
              </a:rPr>
              <a:t>3</a:t>
            </a:r>
            <a:r>
              <a:rPr lang="es-US" b="1" dirty="0">
                <a:solidFill>
                  <a:schemeClr val="tx1">
                    <a:lumMod val="75000"/>
                    <a:lumOff val="25000"/>
                  </a:schemeClr>
                </a:solidFill>
                <a:latin typeface="Aptos" panose="020B0004020202020204" pitchFamily="34" charset="0"/>
                <a:cs typeface="Arial" panose="020B0604020202020204" pitchFamily="34" charset="0"/>
              </a:rPr>
              <a:t>. </a:t>
            </a:r>
            <a:r>
              <a:rPr lang="en-AU" b="1" dirty="0">
                <a:solidFill>
                  <a:schemeClr val="tx1">
                    <a:lumMod val="75000"/>
                    <a:lumOff val="25000"/>
                  </a:schemeClr>
                </a:solidFill>
                <a:latin typeface="Aptos" panose="020B0004020202020204" pitchFamily="34" charset="0"/>
                <a:cs typeface="Arial" panose="020B0604020202020204" pitchFamily="34" charset="0"/>
              </a:rPr>
              <a:t>Solution</a:t>
            </a:r>
            <a:r>
              <a:rPr lang="es-US" b="1" dirty="0">
                <a:solidFill>
                  <a:schemeClr val="tx1">
                    <a:lumMod val="75000"/>
                    <a:lumOff val="25000"/>
                  </a:schemeClr>
                </a:solidFill>
                <a:latin typeface="Aptos" panose="020B0004020202020204" pitchFamily="34" charset="0"/>
                <a:cs typeface="Arial" panose="020B0604020202020204" pitchFamily="34" charset="0"/>
              </a:rPr>
              <a:t> </a:t>
            </a:r>
            <a:r>
              <a:rPr lang="en-AU" b="1" dirty="0">
                <a:solidFill>
                  <a:schemeClr val="tx1">
                    <a:lumMod val="75000"/>
                    <a:lumOff val="25000"/>
                  </a:schemeClr>
                </a:solidFill>
                <a:latin typeface="Aptos" panose="020B0004020202020204" pitchFamily="34" charset="0"/>
                <a:cs typeface="Arial" panose="020B0604020202020204" pitchFamily="34" charset="0"/>
              </a:rPr>
              <a:t>Delivered</a:t>
            </a:r>
            <a:r>
              <a:rPr lang="es-US" b="1" dirty="0">
                <a:solidFill>
                  <a:schemeClr val="tx1">
                    <a:lumMod val="75000"/>
                    <a:lumOff val="25000"/>
                  </a:schemeClr>
                </a:solidFill>
                <a:latin typeface="Aptos" panose="020B0004020202020204" pitchFamily="34" charset="0"/>
                <a:cs typeface="Arial" panose="020B0604020202020204" pitchFamily="34" charset="0"/>
              </a:rPr>
              <a:t> </a:t>
            </a:r>
            <a:r>
              <a:rPr lang="en-AU" b="1" dirty="0">
                <a:solidFill>
                  <a:schemeClr val="tx1">
                    <a:lumMod val="75000"/>
                    <a:lumOff val="25000"/>
                  </a:schemeClr>
                </a:solidFill>
                <a:latin typeface="Aptos" panose="020B0004020202020204" pitchFamily="34" charset="0"/>
                <a:cs typeface="Arial" panose="020B0604020202020204" pitchFamily="34" charset="0"/>
              </a:rPr>
              <a:t>to</a:t>
            </a:r>
            <a:r>
              <a:rPr lang="es-US" b="1" dirty="0">
                <a:solidFill>
                  <a:schemeClr val="tx1">
                    <a:lumMod val="75000"/>
                    <a:lumOff val="25000"/>
                  </a:schemeClr>
                </a:solidFill>
                <a:latin typeface="Aptos" panose="020B0004020202020204" pitchFamily="34" charset="0"/>
                <a:cs typeface="Arial" panose="020B0604020202020204" pitchFamily="34" charset="0"/>
              </a:rPr>
              <a:t> Client</a:t>
            </a:r>
            <a:endParaRPr lang="en-US" b="1" dirty="0">
              <a:solidFill>
                <a:schemeClr val="tx1">
                  <a:lumMod val="75000"/>
                  <a:lumOff val="25000"/>
                </a:schemeClr>
              </a:solidFill>
              <a:latin typeface="Aptos" panose="020B00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0528B5D4-2CCF-780A-5AE9-5AB19E00BDED}"/>
              </a:ext>
            </a:extLst>
          </p:cNvPr>
          <p:cNvSpPr txBox="1"/>
          <p:nvPr/>
        </p:nvSpPr>
        <p:spPr>
          <a:xfrm>
            <a:off x="344799" y="5172740"/>
            <a:ext cx="3349363" cy="369332"/>
          </a:xfrm>
          <a:prstGeom prst="rect">
            <a:avLst/>
          </a:prstGeom>
          <a:noFill/>
        </p:spPr>
        <p:txBody>
          <a:bodyPr wrap="square" rtlCol="0">
            <a:spAutoFit/>
          </a:bodyPr>
          <a:lstStyle/>
          <a:p>
            <a:r>
              <a:rPr lang="es-US" b="1" dirty="0">
                <a:solidFill>
                  <a:schemeClr val="tx1">
                    <a:lumMod val="75000"/>
                    <a:lumOff val="25000"/>
                  </a:schemeClr>
                </a:solidFill>
                <a:latin typeface="Aptos" panose="020B0004020202020204" pitchFamily="34" charset="0"/>
              </a:rPr>
              <a:t>4. </a:t>
            </a:r>
            <a:r>
              <a:rPr lang="en-AU" b="1" dirty="0">
                <a:solidFill>
                  <a:schemeClr val="tx1">
                    <a:lumMod val="75000"/>
                    <a:lumOff val="25000"/>
                  </a:schemeClr>
                </a:solidFill>
                <a:latin typeface="Aptos" panose="020B0004020202020204" pitchFamily="34" charset="0"/>
              </a:rPr>
              <a:t>Roll Out</a:t>
            </a:r>
            <a:endParaRPr lang="en-US" b="1" dirty="0">
              <a:solidFill>
                <a:schemeClr val="tx1">
                  <a:lumMod val="75000"/>
                  <a:lumOff val="25000"/>
                </a:schemeClr>
              </a:solidFill>
              <a:latin typeface="Aptos" panose="020B0004020202020204" pitchFamily="34" charset="0"/>
              <a:cs typeface="Arial" panose="020B0604020202020204" pitchFamily="34" charset="0"/>
            </a:endParaRPr>
          </a:p>
        </p:txBody>
      </p:sp>
      <p:cxnSp>
        <p:nvCxnSpPr>
          <p:cNvPr id="67" name="Straight Arrow Connector 66">
            <a:extLst>
              <a:ext uri="{FF2B5EF4-FFF2-40B4-BE49-F238E27FC236}">
                <a16:creationId xmlns:a16="http://schemas.microsoft.com/office/drawing/2014/main" id="{DACC06E9-A3D9-A1F6-226C-5A71B25B615A}"/>
              </a:ext>
            </a:extLst>
          </p:cNvPr>
          <p:cNvCxnSpPr>
            <a:cxnSpLocks/>
          </p:cNvCxnSpPr>
          <p:nvPr/>
        </p:nvCxnSpPr>
        <p:spPr>
          <a:xfrm>
            <a:off x="6707730" y="2385994"/>
            <a:ext cx="1179737" cy="0"/>
          </a:xfrm>
          <a:prstGeom prst="straightConnector1">
            <a:avLst/>
          </a:prstGeom>
          <a:ln w="19050" cap="rnd">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514745F-6D39-E902-E747-3D3E1CC47C14}"/>
              </a:ext>
            </a:extLst>
          </p:cNvPr>
          <p:cNvCxnSpPr>
            <a:cxnSpLocks/>
          </p:cNvCxnSpPr>
          <p:nvPr/>
        </p:nvCxnSpPr>
        <p:spPr>
          <a:xfrm>
            <a:off x="7961750" y="4864964"/>
            <a:ext cx="0" cy="939737"/>
          </a:xfrm>
          <a:prstGeom prst="straightConnector1">
            <a:avLst/>
          </a:prstGeom>
          <a:ln w="19050" cap="rnd">
            <a:solidFill>
              <a:srgbClr val="00A2B9"/>
            </a:solidFill>
            <a:tailEnd type="oval"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614F680-CD43-61AE-86AB-300FB106A0F0}"/>
              </a:ext>
            </a:extLst>
          </p:cNvPr>
          <p:cNvCxnSpPr>
            <a:cxnSpLocks/>
          </p:cNvCxnSpPr>
          <p:nvPr/>
        </p:nvCxnSpPr>
        <p:spPr>
          <a:xfrm flipH="1">
            <a:off x="4103288" y="6220484"/>
            <a:ext cx="1184133" cy="0"/>
          </a:xfrm>
          <a:prstGeom prst="straightConnector1">
            <a:avLst/>
          </a:prstGeom>
          <a:ln w="19050" cap="rnd">
            <a:solidFill>
              <a:srgbClr val="A5A5A5"/>
            </a:solidFill>
            <a:tailEnd type="oval" w="lg" len="lg"/>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E64F1AD-FE79-0956-50F6-FB7BC1C535D8}"/>
              </a:ext>
            </a:extLst>
          </p:cNvPr>
          <p:cNvCxnSpPr>
            <a:cxnSpLocks/>
          </p:cNvCxnSpPr>
          <p:nvPr/>
        </p:nvCxnSpPr>
        <p:spPr>
          <a:xfrm flipV="1">
            <a:off x="4114840" y="2801777"/>
            <a:ext cx="0" cy="939738"/>
          </a:xfrm>
          <a:prstGeom prst="straightConnector1">
            <a:avLst/>
          </a:prstGeom>
          <a:ln w="19050" cap="rnd">
            <a:solidFill>
              <a:srgbClr val="00A2B9"/>
            </a:solidFill>
            <a:tailEnd type="oval" w="lg" len="lg"/>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4E26B897-225D-E3A4-9C8A-88EBB126DB2A}"/>
              </a:ext>
            </a:extLst>
          </p:cNvPr>
          <p:cNvSpPr txBox="1"/>
          <p:nvPr/>
        </p:nvSpPr>
        <p:spPr>
          <a:xfrm>
            <a:off x="8307432" y="2418058"/>
            <a:ext cx="3500162" cy="2032993"/>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R="0" lvl="0" defTabSz="914400" eaLnBrk="1" latinLnBrk="0" hangingPunct="1">
              <a:lnSpc>
                <a:spcPct val="100000"/>
              </a:lnSpc>
              <a:buClr>
                <a:schemeClr val="bg1">
                  <a:lumMod val="50000"/>
                </a:schemeClr>
              </a:buClr>
              <a:buSzTx/>
              <a:tabLst/>
              <a:defRPr sz="900">
                <a:solidFill>
                  <a:srgbClr val="565A5C"/>
                </a:solidFill>
                <a:latin typeface="Arial" pitchFamily="34" charset="0"/>
                <a:ea typeface="Helvetica LT"/>
                <a:cs typeface="Arial" pitchFamily="34" charset="0"/>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sz="1100" dirty="0">
                <a:solidFill>
                  <a:schemeClr val="tx1"/>
                </a:solidFill>
                <a:latin typeface="Aptos" panose="020B0004020202020204" pitchFamily="34" charset="0"/>
              </a:rPr>
              <a:t>BEC designs a solution to the problem at hand using its in house capabilities and its experience with the following technologies: </a:t>
            </a:r>
          </a:p>
          <a:p>
            <a:endParaRPr lang="en-US" sz="1100" dirty="0">
              <a:solidFill>
                <a:schemeClr val="tx1"/>
              </a:solidFill>
              <a:latin typeface="Aptos" panose="020B0004020202020204" pitchFamily="34" charset="0"/>
            </a:endParaRPr>
          </a:p>
          <a:p>
            <a:pPr marL="171450" indent="-171450">
              <a:buFont typeface="Arial" panose="020B0604020202020204" pitchFamily="34" charset="0"/>
              <a:buChar char="•"/>
            </a:pPr>
            <a:r>
              <a:rPr lang="en-AU" sz="1100" dirty="0">
                <a:solidFill>
                  <a:schemeClr val="tx1"/>
                </a:solidFill>
                <a:latin typeface="Aptos" panose="020B0004020202020204" pitchFamily="34" charset="0"/>
              </a:rPr>
              <a:t>App and solution development (e.g. C#/.NET, C++)</a:t>
            </a:r>
          </a:p>
          <a:p>
            <a:pPr marL="171450" indent="-171450">
              <a:buFont typeface="Arial" panose="020B0604020202020204" pitchFamily="34" charset="0"/>
              <a:buChar char="•"/>
            </a:pPr>
            <a:r>
              <a:rPr lang="en-AU" sz="1100" dirty="0">
                <a:solidFill>
                  <a:schemeClr val="tx1"/>
                </a:solidFill>
                <a:latin typeface="Aptos" panose="020B0004020202020204" pitchFamily="34" charset="0"/>
              </a:rPr>
              <a:t>Database/ big data programming</a:t>
            </a:r>
          </a:p>
          <a:p>
            <a:pPr marL="171450" indent="-171450">
              <a:buFont typeface="Arial" panose="020B0604020202020204" pitchFamily="34" charset="0"/>
              <a:buChar char="•"/>
            </a:pPr>
            <a:r>
              <a:rPr lang="en-AU" sz="1100" dirty="0">
                <a:solidFill>
                  <a:schemeClr val="tx1"/>
                </a:solidFill>
                <a:latin typeface="Aptos" panose="020B0004020202020204" pitchFamily="34" charset="0"/>
              </a:rPr>
              <a:t>IOT and lower power apps</a:t>
            </a:r>
          </a:p>
          <a:p>
            <a:pPr marL="171450" indent="-171450">
              <a:buFont typeface="Arial" panose="020B0604020202020204" pitchFamily="34" charset="0"/>
              <a:buChar char="•"/>
            </a:pPr>
            <a:r>
              <a:rPr lang="en-AU" sz="1100" dirty="0">
                <a:solidFill>
                  <a:schemeClr val="tx1"/>
                </a:solidFill>
                <a:latin typeface="Aptos" panose="020B0004020202020204" pitchFamily="34" charset="0"/>
              </a:rPr>
              <a:t>Network and communication systems</a:t>
            </a:r>
          </a:p>
          <a:p>
            <a:pPr marL="171450" indent="-171450">
              <a:buFont typeface="Arial" panose="020B0604020202020204" pitchFamily="34" charset="0"/>
              <a:buChar char="•"/>
            </a:pPr>
            <a:r>
              <a:rPr lang="en-AU" sz="1100" dirty="0">
                <a:solidFill>
                  <a:schemeClr val="tx1"/>
                </a:solidFill>
                <a:latin typeface="Aptos" panose="020B0004020202020204" pitchFamily="34" charset="0"/>
              </a:rPr>
              <a:t>OS and network protocols </a:t>
            </a:r>
          </a:p>
          <a:p>
            <a:pPr marL="171450" indent="-171450">
              <a:buFont typeface="Arial" panose="020B0604020202020204" pitchFamily="34" charset="0"/>
              <a:buChar char="•"/>
            </a:pPr>
            <a:r>
              <a:rPr lang="en-AU" sz="1100" dirty="0">
                <a:solidFill>
                  <a:schemeClr val="tx1"/>
                </a:solidFill>
                <a:latin typeface="Aptos" panose="020B0004020202020204" pitchFamily="34" charset="0"/>
              </a:rPr>
              <a:t>Sensor technologies</a:t>
            </a:r>
          </a:p>
          <a:p>
            <a:pPr marL="171450" indent="-171450">
              <a:buFont typeface="Arial" panose="020B0604020202020204" pitchFamily="34" charset="0"/>
              <a:buChar char="•"/>
            </a:pPr>
            <a:r>
              <a:rPr lang="en-AU" sz="1100" dirty="0">
                <a:solidFill>
                  <a:schemeClr val="tx1"/>
                </a:solidFill>
                <a:latin typeface="Aptos" panose="020B0004020202020204" pitchFamily="34" charset="0"/>
              </a:rPr>
              <a:t>Data, satellite, mobile, fibre, RF and microwave communications solutions.</a:t>
            </a:r>
          </a:p>
          <a:p>
            <a:endParaRPr lang="en-US" sz="1100" dirty="0">
              <a:solidFill>
                <a:schemeClr val="tx1"/>
              </a:solidFill>
              <a:latin typeface="Aptos" panose="020B0004020202020204" pitchFamily="34" charset="0"/>
            </a:endParaRPr>
          </a:p>
        </p:txBody>
      </p:sp>
      <p:sp>
        <p:nvSpPr>
          <p:cNvPr id="72" name="TextBox 71">
            <a:extLst>
              <a:ext uri="{FF2B5EF4-FFF2-40B4-BE49-F238E27FC236}">
                <a16:creationId xmlns:a16="http://schemas.microsoft.com/office/drawing/2014/main" id="{869F8CE6-AD4E-14E3-4EAE-6257B5C2E1F9}"/>
              </a:ext>
            </a:extLst>
          </p:cNvPr>
          <p:cNvSpPr txBox="1"/>
          <p:nvPr/>
        </p:nvSpPr>
        <p:spPr>
          <a:xfrm>
            <a:off x="8420847" y="5519288"/>
            <a:ext cx="3500162" cy="63932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R="0" lvl="0" defTabSz="914400" eaLnBrk="1" latinLnBrk="0" hangingPunct="1">
              <a:lnSpc>
                <a:spcPct val="100000"/>
              </a:lnSpc>
              <a:buClr>
                <a:schemeClr val="bg1">
                  <a:lumMod val="50000"/>
                </a:schemeClr>
              </a:buClr>
              <a:buSzTx/>
              <a:tabLst/>
              <a:defRPr sz="900">
                <a:solidFill>
                  <a:srgbClr val="565A5C"/>
                </a:solidFill>
                <a:latin typeface="Arial" pitchFamily="34" charset="0"/>
                <a:ea typeface="Helvetica LT"/>
                <a:cs typeface="Arial" pitchFamily="34" charset="0"/>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sz="1100" dirty="0">
                <a:solidFill>
                  <a:schemeClr val="tx1"/>
                </a:solidFill>
                <a:latin typeface="Aptos" panose="020B0004020202020204" pitchFamily="34" charset="0"/>
              </a:rPr>
              <a:t>BEC will then install, test and commission the solution for the client. The solutions are often designed to increase efficiencies or improve safety.</a:t>
            </a:r>
          </a:p>
        </p:txBody>
      </p:sp>
      <p:sp>
        <p:nvSpPr>
          <p:cNvPr id="73" name="TextBox 72">
            <a:extLst>
              <a:ext uri="{FF2B5EF4-FFF2-40B4-BE49-F238E27FC236}">
                <a16:creationId xmlns:a16="http://schemas.microsoft.com/office/drawing/2014/main" id="{FBA38C8D-7024-B0DD-7D3C-B0F390133658}"/>
              </a:ext>
            </a:extLst>
          </p:cNvPr>
          <p:cNvSpPr txBox="1"/>
          <p:nvPr/>
        </p:nvSpPr>
        <p:spPr>
          <a:xfrm>
            <a:off x="348203" y="5518891"/>
            <a:ext cx="3500162" cy="63971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R="0" lvl="0" defTabSz="914400" eaLnBrk="1" latinLnBrk="0" hangingPunct="1">
              <a:lnSpc>
                <a:spcPct val="100000"/>
              </a:lnSpc>
              <a:buClr>
                <a:schemeClr val="bg1">
                  <a:lumMod val="50000"/>
                </a:schemeClr>
              </a:buClr>
              <a:buSzTx/>
              <a:tabLst/>
              <a:defRPr sz="900">
                <a:solidFill>
                  <a:srgbClr val="565A5C"/>
                </a:solidFill>
                <a:latin typeface="Arial" pitchFamily="34" charset="0"/>
                <a:ea typeface="Helvetica LT"/>
                <a:cs typeface="Arial" pitchFamily="34" charset="0"/>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sz="1100" dirty="0">
                <a:solidFill>
                  <a:schemeClr val="tx1"/>
                </a:solidFill>
                <a:latin typeface="Aptos" panose="020B0004020202020204" pitchFamily="34" charset="0"/>
              </a:rPr>
              <a:t>BEC can then roll out the solution to other client site and installations. Additionally, BEC will provide on going service and maintenance. </a:t>
            </a:r>
          </a:p>
        </p:txBody>
      </p:sp>
      <p:sp>
        <p:nvSpPr>
          <p:cNvPr id="74" name="TextBox 73">
            <a:extLst>
              <a:ext uri="{FF2B5EF4-FFF2-40B4-BE49-F238E27FC236}">
                <a16:creationId xmlns:a16="http://schemas.microsoft.com/office/drawing/2014/main" id="{6B7ECC9C-FED1-7ADE-3D26-4B6AD2CA75E0}"/>
              </a:ext>
            </a:extLst>
          </p:cNvPr>
          <p:cNvSpPr txBox="1"/>
          <p:nvPr/>
        </p:nvSpPr>
        <p:spPr>
          <a:xfrm>
            <a:off x="437510" y="2357120"/>
            <a:ext cx="3500162" cy="107188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R="0" lvl="0" defTabSz="914400" eaLnBrk="1" latinLnBrk="0" hangingPunct="1">
              <a:lnSpc>
                <a:spcPct val="100000"/>
              </a:lnSpc>
              <a:buClr>
                <a:schemeClr val="bg1">
                  <a:lumMod val="50000"/>
                </a:schemeClr>
              </a:buClr>
              <a:buSzTx/>
              <a:tabLst/>
              <a:defRPr sz="900">
                <a:solidFill>
                  <a:srgbClr val="565A5C"/>
                </a:solidFill>
                <a:latin typeface="Arial" pitchFamily="34" charset="0"/>
                <a:ea typeface="Helvetica LT"/>
                <a:cs typeface="Arial" pitchFamily="34" charset="0"/>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sz="1100" dirty="0">
                <a:solidFill>
                  <a:schemeClr val="tx1"/>
                </a:solidFill>
                <a:latin typeface="Aptos" panose="020B0004020202020204" pitchFamily="34" charset="0"/>
              </a:rPr>
              <a:t>BEC is engaged by clients who are facing technical challenges for which there is no off-the-shelf, or other existing solution.  BEC will initially work with the client to identify the problem and the full scope of the engagement.</a:t>
            </a:r>
            <a:endParaRPr lang="en-AU" sz="1100" dirty="0">
              <a:solidFill>
                <a:schemeClr val="tx1"/>
              </a:solidFill>
              <a:latin typeface="Aptos" panose="020B0004020202020204" pitchFamily="34" charset="0"/>
            </a:endParaRPr>
          </a:p>
        </p:txBody>
      </p:sp>
      <p:sp>
        <p:nvSpPr>
          <p:cNvPr id="75" name="Freeform 32">
            <a:extLst>
              <a:ext uri="{FF2B5EF4-FFF2-40B4-BE49-F238E27FC236}">
                <a16:creationId xmlns:a16="http://schemas.microsoft.com/office/drawing/2014/main" id="{033C8F5B-3B9B-EE68-DA2E-B2DC1A65C925}"/>
              </a:ext>
            </a:extLst>
          </p:cNvPr>
          <p:cNvSpPr>
            <a:spLocks noEditPoints="1"/>
          </p:cNvSpPr>
          <p:nvPr/>
        </p:nvSpPr>
        <p:spPr bwMode="auto">
          <a:xfrm>
            <a:off x="7461631" y="4522255"/>
            <a:ext cx="330280" cy="275395"/>
          </a:xfrm>
          <a:custGeom>
            <a:avLst/>
            <a:gdLst>
              <a:gd name="T0" fmla="*/ 3061 w 4766"/>
              <a:gd name="T1" fmla="*/ 2218 h 3974"/>
              <a:gd name="T2" fmla="*/ 3455 w 4766"/>
              <a:gd name="T3" fmla="*/ 2539 h 3974"/>
              <a:gd name="T4" fmla="*/ 3609 w 4766"/>
              <a:gd name="T5" fmla="*/ 3035 h 3974"/>
              <a:gd name="T6" fmla="*/ 3511 w 4766"/>
              <a:gd name="T7" fmla="*/ 3797 h 3974"/>
              <a:gd name="T8" fmla="*/ 3231 w 4766"/>
              <a:gd name="T9" fmla="*/ 3888 h 3974"/>
              <a:gd name="T10" fmla="*/ 2716 w 4766"/>
              <a:gd name="T11" fmla="*/ 3967 h 3974"/>
              <a:gd name="T12" fmla="*/ 2057 w 4766"/>
              <a:gd name="T13" fmla="*/ 3948 h 3974"/>
              <a:gd name="T14" fmla="*/ 1278 w 4766"/>
              <a:gd name="T15" fmla="*/ 3780 h 3974"/>
              <a:gd name="T16" fmla="*/ 1266 w 4766"/>
              <a:gd name="T17" fmla="*/ 2771 h 3974"/>
              <a:gd name="T18" fmla="*/ 1552 w 4766"/>
              <a:gd name="T19" fmla="*/ 2350 h 3974"/>
              <a:gd name="T20" fmla="*/ 2029 w 4766"/>
              <a:gd name="T21" fmla="*/ 2153 h 3974"/>
              <a:gd name="T22" fmla="*/ 4136 w 4766"/>
              <a:gd name="T23" fmla="*/ 1472 h 3974"/>
              <a:gd name="T24" fmla="*/ 4561 w 4766"/>
              <a:gd name="T25" fmla="*/ 1755 h 3974"/>
              <a:gd name="T26" fmla="*/ 4760 w 4766"/>
              <a:gd name="T27" fmla="*/ 2228 h 3974"/>
              <a:gd name="T28" fmla="*/ 4691 w 4766"/>
              <a:gd name="T29" fmla="*/ 3073 h 3974"/>
              <a:gd name="T30" fmla="*/ 4454 w 4766"/>
              <a:gd name="T31" fmla="*/ 3155 h 3974"/>
              <a:gd name="T32" fmla="*/ 3982 w 4766"/>
              <a:gd name="T33" fmla="*/ 3243 h 3974"/>
              <a:gd name="T34" fmla="*/ 3739 w 4766"/>
              <a:gd name="T35" fmla="*/ 2761 h 3974"/>
              <a:gd name="T36" fmla="*/ 3473 w 4766"/>
              <a:gd name="T37" fmla="*/ 2301 h 3974"/>
              <a:gd name="T38" fmla="*/ 3016 w 4766"/>
              <a:gd name="T39" fmla="*/ 2028 h 3974"/>
              <a:gd name="T40" fmla="*/ 3261 w 4766"/>
              <a:gd name="T41" fmla="*/ 1603 h 3974"/>
              <a:gd name="T42" fmla="*/ 1561 w 4766"/>
              <a:gd name="T43" fmla="*/ 1521 h 3974"/>
              <a:gd name="T44" fmla="*/ 1763 w 4766"/>
              <a:gd name="T45" fmla="*/ 1968 h 3974"/>
              <a:gd name="T46" fmla="*/ 1427 w 4766"/>
              <a:gd name="T47" fmla="*/ 2240 h 3974"/>
              <a:gd name="T48" fmla="*/ 1124 w 4766"/>
              <a:gd name="T49" fmla="*/ 2674 h 3974"/>
              <a:gd name="T50" fmla="*/ 947 w 4766"/>
              <a:gd name="T51" fmla="*/ 3244 h 3974"/>
              <a:gd name="T52" fmla="*/ 192 w 4766"/>
              <a:gd name="T53" fmla="*/ 3106 h 3974"/>
              <a:gd name="T54" fmla="*/ 18 w 4766"/>
              <a:gd name="T55" fmla="*/ 2141 h 3974"/>
              <a:gd name="T56" fmla="*/ 262 w 4766"/>
              <a:gd name="T57" fmla="*/ 1693 h 3974"/>
              <a:gd name="T58" fmla="*/ 714 w 4766"/>
              <a:gd name="T59" fmla="*/ 1450 h 3974"/>
              <a:gd name="T60" fmla="*/ 2638 w 4766"/>
              <a:gd name="T61" fmla="*/ 751 h 3974"/>
              <a:gd name="T62" fmla="*/ 2981 w 4766"/>
              <a:gd name="T63" fmla="*/ 999 h 3974"/>
              <a:gd name="T64" fmla="*/ 3117 w 4766"/>
              <a:gd name="T65" fmla="*/ 1408 h 3974"/>
              <a:gd name="T66" fmla="*/ 2981 w 4766"/>
              <a:gd name="T67" fmla="*/ 1816 h 3974"/>
              <a:gd name="T68" fmla="*/ 2638 w 4766"/>
              <a:gd name="T69" fmla="*/ 2066 h 3974"/>
              <a:gd name="T70" fmla="*/ 2196 w 4766"/>
              <a:gd name="T71" fmla="*/ 2066 h 3974"/>
              <a:gd name="T72" fmla="*/ 1854 w 4766"/>
              <a:gd name="T73" fmla="*/ 1817 h 3974"/>
              <a:gd name="T74" fmla="*/ 1719 w 4766"/>
              <a:gd name="T75" fmla="*/ 1408 h 3974"/>
              <a:gd name="T76" fmla="*/ 1854 w 4766"/>
              <a:gd name="T77" fmla="*/ 999 h 3974"/>
              <a:gd name="T78" fmla="*/ 2196 w 4766"/>
              <a:gd name="T79" fmla="*/ 751 h 3974"/>
              <a:gd name="T80" fmla="*/ 3723 w 4766"/>
              <a:gd name="T81" fmla="*/ 16 h 3974"/>
              <a:gd name="T82" fmla="*/ 4092 w 4766"/>
              <a:gd name="T83" fmla="*/ 228 h 3974"/>
              <a:gd name="T84" fmla="*/ 4268 w 4766"/>
              <a:gd name="T85" fmla="*/ 617 h 3974"/>
              <a:gd name="T86" fmla="*/ 4177 w 4766"/>
              <a:gd name="T87" fmla="*/ 1042 h 3974"/>
              <a:gd name="T88" fmla="*/ 3862 w 4766"/>
              <a:gd name="T89" fmla="*/ 1324 h 3974"/>
              <a:gd name="T90" fmla="*/ 3420 w 4766"/>
              <a:gd name="T91" fmla="*/ 1367 h 3974"/>
              <a:gd name="T92" fmla="*/ 3187 w 4766"/>
              <a:gd name="T93" fmla="*/ 1018 h 3974"/>
              <a:gd name="T94" fmla="*/ 2875 w 4766"/>
              <a:gd name="T95" fmla="*/ 682 h 3974"/>
              <a:gd name="T96" fmla="*/ 3032 w 4766"/>
              <a:gd name="T97" fmla="*/ 254 h 3974"/>
              <a:gd name="T98" fmla="*/ 3414 w 4766"/>
              <a:gd name="T99" fmla="*/ 18 h 3974"/>
              <a:gd name="T100" fmla="*/ 1413 w 4766"/>
              <a:gd name="T101" fmla="*/ 35 h 3974"/>
              <a:gd name="T102" fmla="*/ 1755 w 4766"/>
              <a:gd name="T103" fmla="*/ 283 h 3974"/>
              <a:gd name="T104" fmla="*/ 1890 w 4766"/>
              <a:gd name="T105" fmla="*/ 693 h 3974"/>
              <a:gd name="T106" fmla="*/ 1675 w 4766"/>
              <a:gd name="T107" fmla="*/ 971 h 3974"/>
              <a:gd name="T108" fmla="*/ 1449 w 4766"/>
              <a:gd name="T109" fmla="*/ 1336 h 3974"/>
              <a:gd name="T110" fmla="*/ 1041 w 4766"/>
              <a:gd name="T111" fmla="*/ 1369 h 3974"/>
              <a:gd name="T112" fmla="*/ 672 w 4766"/>
              <a:gd name="T113" fmla="*/ 1157 h 3974"/>
              <a:gd name="T114" fmla="*/ 496 w 4766"/>
              <a:gd name="T115" fmla="*/ 768 h 3974"/>
              <a:gd name="T116" fmla="*/ 589 w 4766"/>
              <a:gd name="T117" fmla="*/ 343 h 3974"/>
              <a:gd name="T118" fmla="*/ 903 w 4766"/>
              <a:gd name="T119" fmla="*/ 61 h 3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66" h="3974">
                <a:moveTo>
                  <a:pt x="2121" y="2147"/>
                </a:moveTo>
                <a:lnTo>
                  <a:pt x="2714" y="2147"/>
                </a:lnTo>
                <a:lnTo>
                  <a:pt x="2805" y="2153"/>
                </a:lnTo>
                <a:lnTo>
                  <a:pt x="2894" y="2166"/>
                </a:lnTo>
                <a:lnTo>
                  <a:pt x="2979" y="2187"/>
                </a:lnTo>
                <a:lnTo>
                  <a:pt x="3061" y="2218"/>
                </a:lnTo>
                <a:lnTo>
                  <a:pt x="3140" y="2254"/>
                </a:lnTo>
                <a:lnTo>
                  <a:pt x="3214" y="2299"/>
                </a:lnTo>
                <a:lnTo>
                  <a:pt x="3282" y="2350"/>
                </a:lnTo>
                <a:lnTo>
                  <a:pt x="3347" y="2408"/>
                </a:lnTo>
                <a:lnTo>
                  <a:pt x="3404" y="2470"/>
                </a:lnTo>
                <a:lnTo>
                  <a:pt x="3455" y="2539"/>
                </a:lnTo>
                <a:lnTo>
                  <a:pt x="3501" y="2613"/>
                </a:lnTo>
                <a:lnTo>
                  <a:pt x="3539" y="2690"/>
                </a:lnTo>
                <a:lnTo>
                  <a:pt x="3568" y="2771"/>
                </a:lnTo>
                <a:lnTo>
                  <a:pt x="3590" y="2856"/>
                </a:lnTo>
                <a:lnTo>
                  <a:pt x="3605" y="2944"/>
                </a:lnTo>
                <a:lnTo>
                  <a:pt x="3609" y="3035"/>
                </a:lnTo>
                <a:lnTo>
                  <a:pt x="3609" y="3753"/>
                </a:lnTo>
                <a:lnTo>
                  <a:pt x="3603" y="3753"/>
                </a:lnTo>
                <a:lnTo>
                  <a:pt x="3558" y="3777"/>
                </a:lnTo>
                <a:lnTo>
                  <a:pt x="3549" y="3781"/>
                </a:lnTo>
                <a:lnTo>
                  <a:pt x="3534" y="3788"/>
                </a:lnTo>
                <a:lnTo>
                  <a:pt x="3511" y="3797"/>
                </a:lnTo>
                <a:lnTo>
                  <a:pt x="3482" y="3810"/>
                </a:lnTo>
                <a:lnTo>
                  <a:pt x="3445" y="3823"/>
                </a:lnTo>
                <a:lnTo>
                  <a:pt x="3403" y="3839"/>
                </a:lnTo>
                <a:lnTo>
                  <a:pt x="3351" y="3855"/>
                </a:lnTo>
                <a:lnTo>
                  <a:pt x="3294" y="3871"/>
                </a:lnTo>
                <a:lnTo>
                  <a:pt x="3231" y="3888"/>
                </a:lnTo>
                <a:lnTo>
                  <a:pt x="3161" y="3906"/>
                </a:lnTo>
                <a:lnTo>
                  <a:pt x="3083" y="3920"/>
                </a:lnTo>
                <a:lnTo>
                  <a:pt x="3001" y="3935"/>
                </a:lnTo>
                <a:lnTo>
                  <a:pt x="2912" y="3948"/>
                </a:lnTo>
                <a:lnTo>
                  <a:pt x="2817" y="3959"/>
                </a:lnTo>
                <a:lnTo>
                  <a:pt x="2716" y="3967"/>
                </a:lnTo>
                <a:lnTo>
                  <a:pt x="2608" y="3973"/>
                </a:lnTo>
                <a:lnTo>
                  <a:pt x="2495" y="3974"/>
                </a:lnTo>
                <a:lnTo>
                  <a:pt x="2391" y="3973"/>
                </a:lnTo>
                <a:lnTo>
                  <a:pt x="2284" y="3968"/>
                </a:lnTo>
                <a:lnTo>
                  <a:pt x="2173" y="3959"/>
                </a:lnTo>
                <a:lnTo>
                  <a:pt x="2057" y="3948"/>
                </a:lnTo>
                <a:lnTo>
                  <a:pt x="1937" y="3932"/>
                </a:lnTo>
                <a:lnTo>
                  <a:pt x="1813" y="3912"/>
                </a:lnTo>
                <a:lnTo>
                  <a:pt x="1685" y="3887"/>
                </a:lnTo>
                <a:lnTo>
                  <a:pt x="1553" y="3856"/>
                </a:lnTo>
                <a:lnTo>
                  <a:pt x="1417" y="3822"/>
                </a:lnTo>
                <a:lnTo>
                  <a:pt x="1278" y="3780"/>
                </a:lnTo>
                <a:lnTo>
                  <a:pt x="1228" y="3765"/>
                </a:lnTo>
                <a:lnTo>
                  <a:pt x="1225" y="3753"/>
                </a:lnTo>
                <a:lnTo>
                  <a:pt x="1225" y="3035"/>
                </a:lnTo>
                <a:lnTo>
                  <a:pt x="1231" y="2944"/>
                </a:lnTo>
                <a:lnTo>
                  <a:pt x="1244" y="2856"/>
                </a:lnTo>
                <a:lnTo>
                  <a:pt x="1266" y="2771"/>
                </a:lnTo>
                <a:lnTo>
                  <a:pt x="1297" y="2690"/>
                </a:lnTo>
                <a:lnTo>
                  <a:pt x="1334" y="2613"/>
                </a:lnTo>
                <a:lnTo>
                  <a:pt x="1379" y="2539"/>
                </a:lnTo>
                <a:lnTo>
                  <a:pt x="1430" y="2470"/>
                </a:lnTo>
                <a:lnTo>
                  <a:pt x="1489" y="2408"/>
                </a:lnTo>
                <a:lnTo>
                  <a:pt x="1552" y="2350"/>
                </a:lnTo>
                <a:lnTo>
                  <a:pt x="1621" y="2299"/>
                </a:lnTo>
                <a:lnTo>
                  <a:pt x="1695" y="2254"/>
                </a:lnTo>
                <a:lnTo>
                  <a:pt x="1773" y="2218"/>
                </a:lnTo>
                <a:lnTo>
                  <a:pt x="1855" y="2187"/>
                </a:lnTo>
                <a:lnTo>
                  <a:pt x="1941" y="2166"/>
                </a:lnTo>
                <a:lnTo>
                  <a:pt x="2029" y="2153"/>
                </a:lnTo>
                <a:lnTo>
                  <a:pt x="2121" y="2147"/>
                </a:lnTo>
                <a:close/>
                <a:moveTo>
                  <a:pt x="3282" y="1433"/>
                </a:moveTo>
                <a:lnTo>
                  <a:pt x="3870" y="1433"/>
                </a:lnTo>
                <a:lnTo>
                  <a:pt x="3962" y="1437"/>
                </a:lnTo>
                <a:lnTo>
                  <a:pt x="4050" y="1450"/>
                </a:lnTo>
                <a:lnTo>
                  <a:pt x="4136" y="1472"/>
                </a:lnTo>
                <a:lnTo>
                  <a:pt x="4218" y="1502"/>
                </a:lnTo>
                <a:lnTo>
                  <a:pt x="4296" y="1540"/>
                </a:lnTo>
                <a:lnTo>
                  <a:pt x="4370" y="1584"/>
                </a:lnTo>
                <a:lnTo>
                  <a:pt x="4439" y="1635"/>
                </a:lnTo>
                <a:lnTo>
                  <a:pt x="4502" y="1693"/>
                </a:lnTo>
                <a:lnTo>
                  <a:pt x="4561" y="1755"/>
                </a:lnTo>
                <a:lnTo>
                  <a:pt x="4612" y="1823"/>
                </a:lnTo>
                <a:lnTo>
                  <a:pt x="4657" y="1897"/>
                </a:lnTo>
                <a:lnTo>
                  <a:pt x="4694" y="1974"/>
                </a:lnTo>
                <a:lnTo>
                  <a:pt x="4725" y="2055"/>
                </a:lnTo>
                <a:lnTo>
                  <a:pt x="4747" y="2141"/>
                </a:lnTo>
                <a:lnTo>
                  <a:pt x="4760" y="2228"/>
                </a:lnTo>
                <a:lnTo>
                  <a:pt x="4766" y="2320"/>
                </a:lnTo>
                <a:lnTo>
                  <a:pt x="4766" y="3038"/>
                </a:lnTo>
                <a:lnTo>
                  <a:pt x="4760" y="3038"/>
                </a:lnTo>
                <a:lnTo>
                  <a:pt x="4713" y="3061"/>
                </a:lnTo>
                <a:lnTo>
                  <a:pt x="4706" y="3065"/>
                </a:lnTo>
                <a:lnTo>
                  <a:pt x="4691" y="3073"/>
                </a:lnTo>
                <a:lnTo>
                  <a:pt x="4669" y="3081"/>
                </a:lnTo>
                <a:lnTo>
                  <a:pt x="4640" y="3095"/>
                </a:lnTo>
                <a:lnTo>
                  <a:pt x="4603" y="3108"/>
                </a:lnTo>
                <a:lnTo>
                  <a:pt x="4561" y="3124"/>
                </a:lnTo>
                <a:lnTo>
                  <a:pt x="4511" y="3139"/>
                </a:lnTo>
                <a:lnTo>
                  <a:pt x="4454" y="3155"/>
                </a:lnTo>
                <a:lnTo>
                  <a:pt x="4391" y="3173"/>
                </a:lnTo>
                <a:lnTo>
                  <a:pt x="4322" y="3189"/>
                </a:lnTo>
                <a:lnTo>
                  <a:pt x="4246" y="3205"/>
                </a:lnTo>
                <a:lnTo>
                  <a:pt x="4164" y="3219"/>
                </a:lnTo>
                <a:lnTo>
                  <a:pt x="4076" y="3232"/>
                </a:lnTo>
                <a:lnTo>
                  <a:pt x="3982" y="3243"/>
                </a:lnTo>
                <a:lnTo>
                  <a:pt x="3881" y="3251"/>
                </a:lnTo>
                <a:lnTo>
                  <a:pt x="3776" y="3257"/>
                </a:lnTo>
                <a:lnTo>
                  <a:pt x="3776" y="3035"/>
                </a:lnTo>
                <a:lnTo>
                  <a:pt x="3771" y="2942"/>
                </a:lnTo>
                <a:lnTo>
                  <a:pt x="3758" y="2849"/>
                </a:lnTo>
                <a:lnTo>
                  <a:pt x="3739" y="2761"/>
                </a:lnTo>
                <a:lnTo>
                  <a:pt x="3711" y="2674"/>
                </a:lnTo>
                <a:lnTo>
                  <a:pt x="3676" y="2591"/>
                </a:lnTo>
                <a:lnTo>
                  <a:pt x="3634" y="2513"/>
                </a:lnTo>
                <a:lnTo>
                  <a:pt x="3587" y="2437"/>
                </a:lnTo>
                <a:lnTo>
                  <a:pt x="3533" y="2366"/>
                </a:lnTo>
                <a:lnTo>
                  <a:pt x="3473" y="2301"/>
                </a:lnTo>
                <a:lnTo>
                  <a:pt x="3408" y="2240"/>
                </a:lnTo>
                <a:lnTo>
                  <a:pt x="3338" y="2185"/>
                </a:lnTo>
                <a:lnTo>
                  <a:pt x="3263" y="2135"/>
                </a:lnTo>
                <a:lnTo>
                  <a:pt x="3184" y="2093"/>
                </a:lnTo>
                <a:lnTo>
                  <a:pt x="3102" y="2057"/>
                </a:lnTo>
                <a:lnTo>
                  <a:pt x="3016" y="2028"/>
                </a:lnTo>
                <a:lnTo>
                  <a:pt x="3073" y="1968"/>
                </a:lnTo>
                <a:lnTo>
                  <a:pt x="3124" y="1903"/>
                </a:lnTo>
                <a:lnTo>
                  <a:pt x="3168" y="1833"/>
                </a:lnTo>
                <a:lnTo>
                  <a:pt x="3206" y="1761"/>
                </a:lnTo>
                <a:lnTo>
                  <a:pt x="3237" y="1684"/>
                </a:lnTo>
                <a:lnTo>
                  <a:pt x="3261" y="1603"/>
                </a:lnTo>
                <a:lnTo>
                  <a:pt x="3275" y="1518"/>
                </a:lnTo>
                <a:lnTo>
                  <a:pt x="3282" y="1433"/>
                </a:lnTo>
                <a:close/>
                <a:moveTo>
                  <a:pt x="895" y="1433"/>
                </a:moveTo>
                <a:lnTo>
                  <a:pt x="1488" y="1433"/>
                </a:lnTo>
                <a:lnTo>
                  <a:pt x="1553" y="1436"/>
                </a:lnTo>
                <a:lnTo>
                  <a:pt x="1561" y="1521"/>
                </a:lnTo>
                <a:lnTo>
                  <a:pt x="1575" y="1604"/>
                </a:lnTo>
                <a:lnTo>
                  <a:pt x="1599" y="1685"/>
                </a:lnTo>
                <a:lnTo>
                  <a:pt x="1630" y="1762"/>
                </a:lnTo>
                <a:lnTo>
                  <a:pt x="1668" y="1835"/>
                </a:lnTo>
                <a:lnTo>
                  <a:pt x="1712" y="1904"/>
                </a:lnTo>
                <a:lnTo>
                  <a:pt x="1763" y="1968"/>
                </a:lnTo>
                <a:lnTo>
                  <a:pt x="1818" y="2028"/>
                </a:lnTo>
                <a:lnTo>
                  <a:pt x="1733" y="2057"/>
                </a:lnTo>
                <a:lnTo>
                  <a:pt x="1650" y="2093"/>
                </a:lnTo>
                <a:lnTo>
                  <a:pt x="1571" y="2135"/>
                </a:lnTo>
                <a:lnTo>
                  <a:pt x="1498" y="2185"/>
                </a:lnTo>
                <a:lnTo>
                  <a:pt x="1427" y="2240"/>
                </a:lnTo>
                <a:lnTo>
                  <a:pt x="1362" y="2301"/>
                </a:lnTo>
                <a:lnTo>
                  <a:pt x="1303" y="2366"/>
                </a:lnTo>
                <a:lnTo>
                  <a:pt x="1249" y="2437"/>
                </a:lnTo>
                <a:lnTo>
                  <a:pt x="1201" y="2513"/>
                </a:lnTo>
                <a:lnTo>
                  <a:pt x="1160" y="2591"/>
                </a:lnTo>
                <a:lnTo>
                  <a:pt x="1124" y="2674"/>
                </a:lnTo>
                <a:lnTo>
                  <a:pt x="1097" y="2761"/>
                </a:lnTo>
                <a:lnTo>
                  <a:pt x="1076" y="2849"/>
                </a:lnTo>
                <a:lnTo>
                  <a:pt x="1064" y="2942"/>
                </a:lnTo>
                <a:lnTo>
                  <a:pt x="1060" y="3035"/>
                </a:lnTo>
                <a:lnTo>
                  <a:pt x="1060" y="3253"/>
                </a:lnTo>
                <a:lnTo>
                  <a:pt x="947" y="3244"/>
                </a:lnTo>
                <a:lnTo>
                  <a:pt x="832" y="3232"/>
                </a:lnTo>
                <a:lnTo>
                  <a:pt x="712" y="3216"/>
                </a:lnTo>
                <a:lnTo>
                  <a:pt x="587" y="3196"/>
                </a:lnTo>
                <a:lnTo>
                  <a:pt x="460" y="3171"/>
                </a:lnTo>
                <a:lnTo>
                  <a:pt x="328" y="3141"/>
                </a:lnTo>
                <a:lnTo>
                  <a:pt x="192" y="3106"/>
                </a:lnTo>
                <a:lnTo>
                  <a:pt x="51" y="3065"/>
                </a:lnTo>
                <a:lnTo>
                  <a:pt x="1" y="3050"/>
                </a:lnTo>
                <a:lnTo>
                  <a:pt x="0" y="3038"/>
                </a:lnTo>
                <a:lnTo>
                  <a:pt x="0" y="2320"/>
                </a:lnTo>
                <a:lnTo>
                  <a:pt x="4" y="2228"/>
                </a:lnTo>
                <a:lnTo>
                  <a:pt x="18" y="2141"/>
                </a:lnTo>
                <a:lnTo>
                  <a:pt x="41" y="2055"/>
                </a:lnTo>
                <a:lnTo>
                  <a:pt x="70" y="1974"/>
                </a:lnTo>
                <a:lnTo>
                  <a:pt x="108" y="1897"/>
                </a:lnTo>
                <a:lnTo>
                  <a:pt x="152" y="1823"/>
                </a:lnTo>
                <a:lnTo>
                  <a:pt x="205" y="1755"/>
                </a:lnTo>
                <a:lnTo>
                  <a:pt x="262" y="1693"/>
                </a:lnTo>
                <a:lnTo>
                  <a:pt x="326" y="1635"/>
                </a:lnTo>
                <a:lnTo>
                  <a:pt x="395" y="1584"/>
                </a:lnTo>
                <a:lnTo>
                  <a:pt x="469" y="1540"/>
                </a:lnTo>
                <a:lnTo>
                  <a:pt x="546" y="1502"/>
                </a:lnTo>
                <a:lnTo>
                  <a:pt x="630" y="1472"/>
                </a:lnTo>
                <a:lnTo>
                  <a:pt x="714" y="1450"/>
                </a:lnTo>
                <a:lnTo>
                  <a:pt x="804" y="1437"/>
                </a:lnTo>
                <a:lnTo>
                  <a:pt x="895" y="1433"/>
                </a:lnTo>
                <a:close/>
                <a:moveTo>
                  <a:pt x="2417" y="714"/>
                </a:moveTo>
                <a:lnTo>
                  <a:pt x="2493" y="719"/>
                </a:lnTo>
                <a:lnTo>
                  <a:pt x="2568" y="730"/>
                </a:lnTo>
                <a:lnTo>
                  <a:pt x="2638" y="751"/>
                </a:lnTo>
                <a:lnTo>
                  <a:pt x="2706" y="777"/>
                </a:lnTo>
                <a:lnTo>
                  <a:pt x="2770" y="810"/>
                </a:lnTo>
                <a:lnTo>
                  <a:pt x="2830" y="848"/>
                </a:lnTo>
                <a:lnTo>
                  <a:pt x="2886" y="893"/>
                </a:lnTo>
                <a:lnTo>
                  <a:pt x="2937" y="944"/>
                </a:lnTo>
                <a:lnTo>
                  <a:pt x="2981" y="999"/>
                </a:lnTo>
                <a:lnTo>
                  <a:pt x="3020" y="1058"/>
                </a:lnTo>
                <a:lnTo>
                  <a:pt x="3054" y="1121"/>
                </a:lnTo>
                <a:lnTo>
                  <a:pt x="3080" y="1189"/>
                </a:lnTo>
                <a:lnTo>
                  <a:pt x="3101" y="1259"/>
                </a:lnTo>
                <a:lnTo>
                  <a:pt x="3113" y="1333"/>
                </a:lnTo>
                <a:lnTo>
                  <a:pt x="3117" y="1408"/>
                </a:lnTo>
                <a:lnTo>
                  <a:pt x="3113" y="1484"/>
                </a:lnTo>
                <a:lnTo>
                  <a:pt x="3101" y="1556"/>
                </a:lnTo>
                <a:lnTo>
                  <a:pt x="3080" y="1626"/>
                </a:lnTo>
                <a:lnTo>
                  <a:pt x="3054" y="1694"/>
                </a:lnTo>
                <a:lnTo>
                  <a:pt x="3020" y="1758"/>
                </a:lnTo>
                <a:lnTo>
                  <a:pt x="2981" y="1816"/>
                </a:lnTo>
                <a:lnTo>
                  <a:pt x="2937" y="1871"/>
                </a:lnTo>
                <a:lnTo>
                  <a:pt x="2886" y="1922"/>
                </a:lnTo>
                <a:lnTo>
                  <a:pt x="2830" y="1967"/>
                </a:lnTo>
                <a:lnTo>
                  <a:pt x="2770" y="2006"/>
                </a:lnTo>
                <a:lnTo>
                  <a:pt x="2706" y="2038"/>
                </a:lnTo>
                <a:lnTo>
                  <a:pt x="2638" y="2066"/>
                </a:lnTo>
                <a:lnTo>
                  <a:pt x="2568" y="2084"/>
                </a:lnTo>
                <a:lnTo>
                  <a:pt x="2493" y="2096"/>
                </a:lnTo>
                <a:lnTo>
                  <a:pt x="2417" y="2100"/>
                </a:lnTo>
                <a:lnTo>
                  <a:pt x="2341" y="2096"/>
                </a:lnTo>
                <a:lnTo>
                  <a:pt x="2268" y="2084"/>
                </a:lnTo>
                <a:lnTo>
                  <a:pt x="2196" y="2066"/>
                </a:lnTo>
                <a:lnTo>
                  <a:pt x="2129" y="2038"/>
                </a:lnTo>
                <a:lnTo>
                  <a:pt x="2064" y="2006"/>
                </a:lnTo>
                <a:lnTo>
                  <a:pt x="2004" y="1967"/>
                </a:lnTo>
                <a:lnTo>
                  <a:pt x="1949" y="1922"/>
                </a:lnTo>
                <a:lnTo>
                  <a:pt x="1899" y="1871"/>
                </a:lnTo>
                <a:lnTo>
                  <a:pt x="1854" y="1817"/>
                </a:lnTo>
                <a:lnTo>
                  <a:pt x="1814" y="1758"/>
                </a:lnTo>
                <a:lnTo>
                  <a:pt x="1780" y="1694"/>
                </a:lnTo>
                <a:lnTo>
                  <a:pt x="1754" y="1627"/>
                </a:lnTo>
                <a:lnTo>
                  <a:pt x="1735" y="1556"/>
                </a:lnTo>
                <a:lnTo>
                  <a:pt x="1723" y="1484"/>
                </a:lnTo>
                <a:lnTo>
                  <a:pt x="1719" y="1408"/>
                </a:lnTo>
                <a:lnTo>
                  <a:pt x="1723" y="1333"/>
                </a:lnTo>
                <a:lnTo>
                  <a:pt x="1735" y="1259"/>
                </a:lnTo>
                <a:lnTo>
                  <a:pt x="1754" y="1189"/>
                </a:lnTo>
                <a:lnTo>
                  <a:pt x="1780" y="1122"/>
                </a:lnTo>
                <a:lnTo>
                  <a:pt x="1814" y="1058"/>
                </a:lnTo>
                <a:lnTo>
                  <a:pt x="1854" y="999"/>
                </a:lnTo>
                <a:lnTo>
                  <a:pt x="1899" y="944"/>
                </a:lnTo>
                <a:lnTo>
                  <a:pt x="1949" y="893"/>
                </a:lnTo>
                <a:lnTo>
                  <a:pt x="2004" y="848"/>
                </a:lnTo>
                <a:lnTo>
                  <a:pt x="2064" y="810"/>
                </a:lnTo>
                <a:lnTo>
                  <a:pt x="2129" y="777"/>
                </a:lnTo>
                <a:lnTo>
                  <a:pt x="2196" y="751"/>
                </a:lnTo>
                <a:lnTo>
                  <a:pt x="2268" y="730"/>
                </a:lnTo>
                <a:lnTo>
                  <a:pt x="2341" y="719"/>
                </a:lnTo>
                <a:lnTo>
                  <a:pt x="2417" y="714"/>
                </a:lnTo>
                <a:close/>
                <a:moveTo>
                  <a:pt x="3574" y="0"/>
                </a:moveTo>
                <a:lnTo>
                  <a:pt x="3650" y="3"/>
                </a:lnTo>
                <a:lnTo>
                  <a:pt x="3723" y="16"/>
                </a:lnTo>
                <a:lnTo>
                  <a:pt x="3795" y="35"/>
                </a:lnTo>
                <a:lnTo>
                  <a:pt x="3862" y="61"/>
                </a:lnTo>
                <a:lnTo>
                  <a:pt x="3927" y="95"/>
                </a:lnTo>
                <a:lnTo>
                  <a:pt x="3987" y="134"/>
                </a:lnTo>
                <a:lnTo>
                  <a:pt x="4042" y="179"/>
                </a:lnTo>
                <a:lnTo>
                  <a:pt x="4092" y="228"/>
                </a:lnTo>
                <a:lnTo>
                  <a:pt x="4137" y="283"/>
                </a:lnTo>
                <a:lnTo>
                  <a:pt x="4177" y="343"/>
                </a:lnTo>
                <a:lnTo>
                  <a:pt x="4211" y="407"/>
                </a:lnTo>
                <a:lnTo>
                  <a:pt x="4237" y="473"/>
                </a:lnTo>
                <a:lnTo>
                  <a:pt x="4256" y="543"/>
                </a:lnTo>
                <a:lnTo>
                  <a:pt x="4268" y="617"/>
                </a:lnTo>
                <a:lnTo>
                  <a:pt x="4272" y="693"/>
                </a:lnTo>
                <a:lnTo>
                  <a:pt x="4268" y="768"/>
                </a:lnTo>
                <a:lnTo>
                  <a:pt x="4256" y="841"/>
                </a:lnTo>
                <a:lnTo>
                  <a:pt x="4237" y="912"/>
                </a:lnTo>
                <a:lnTo>
                  <a:pt x="4211" y="979"/>
                </a:lnTo>
                <a:lnTo>
                  <a:pt x="4177" y="1042"/>
                </a:lnTo>
                <a:lnTo>
                  <a:pt x="4137" y="1102"/>
                </a:lnTo>
                <a:lnTo>
                  <a:pt x="4092" y="1157"/>
                </a:lnTo>
                <a:lnTo>
                  <a:pt x="4042" y="1206"/>
                </a:lnTo>
                <a:lnTo>
                  <a:pt x="3987" y="1251"/>
                </a:lnTo>
                <a:lnTo>
                  <a:pt x="3927" y="1291"/>
                </a:lnTo>
                <a:lnTo>
                  <a:pt x="3862" y="1324"/>
                </a:lnTo>
                <a:lnTo>
                  <a:pt x="3795" y="1350"/>
                </a:lnTo>
                <a:lnTo>
                  <a:pt x="3723" y="1369"/>
                </a:lnTo>
                <a:lnTo>
                  <a:pt x="3650" y="1381"/>
                </a:lnTo>
                <a:lnTo>
                  <a:pt x="3574" y="1385"/>
                </a:lnTo>
                <a:lnTo>
                  <a:pt x="3496" y="1381"/>
                </a:lnTo>
                <a:lnTo>
                  <a:pt x="3420" y="1367"/>
                </a:lnTo>
                <a:lnTo>
                  <a:pt x="3347" y="1347"/>
                </a:lnTo>
                <a:lnTo>
                  <a:pt x="3278" y="1320"/>
                </a:lnTo>
                <a:lnTo>
                  <a:pt x="3266" y="1240"/>
                </a:lnTo>
                <a:lnTo>
                  <a:pt x="3247" y="1163"/>
                </a:lnTo>
                <a:lnTo>
                  <a:pt x="3221" y="1089"/>
                </a:lnTo>
                <a:lnTo>
                  <a:pt x="3187" y="1018"/>
                </a:lnTo>
                <a:lnTo>
                  <a:pt x="3149" y="951"/>
                </a:lnTo>
                <a:lnTo>
                  <a:pt x="3104" y="889"/>
                </a:lnTo>
                <a:lnTo>
                  <a:pt x="3054" y="829"/>
                </a:lnTo>
                <a:lnTo>
                  <a:pt x="3000" y="775"/>
                </a:lnTo>
                <a:lnTo>
                  <a:pt x="2940" y="726"/>
                </a:lnTo>
                <a:lnTo>
                  <a:pt x="2875" y="682"/>
                </a:lnTo>
                <a:lnTo>
                  <a:pt x="2881" y="603"/>
                </a:lnTo>
                <a:lnTo>
                  <a:pt x="2896" y="526"/>
                </a:lnTo>
                <a:lnTo>
                  <a:pt x="2919" y="452"/>
                </a:lnTo>
                <a:lnTo>
                  <a:pt x="2950" y="382"/>
                </a:lnTo>
                <a:lnTo>
                  <a:pt x="2988" y="315"/>
                </a:lnTo>
                <a:lnTo>
                  <a:pt x="3032" y="254"/>
                </a:lnTo>
                <a:lnTo>
                  <a:pt x="3083" y="199"/>
                </a:lnTo>
                <a:lnTo>
                  <a:pt x="3140" y="150"/>
                </a:lnTo>
                <a:lnTo>
                  <a:pt x="3202" y="106"/>
                </a:lnTo>
                <a:lnTo>
                  <a:pt x="3269" y="69"/>
                </a:lnTo>
                <a:lnTo>
                  <a:pt x="3340" y="40"/>
                </a:lnTo>
                <a:lnTo>
                  <a:pt x="3414" y="18"/>
                </a:lnTo>
                <a:lnTo>
                  <a:pt x="3493" y="5"/>
                </a:lnTo>
                <a:lnTo>
                  <a:pt x="3574" y="0"/>
                </a:lnTo>
                <a:close/>
                <a:moveTo>
                  <a:pt x="1192" y="0"/>
                </a:moveTo>
                <a:lnTo>
                  <a:pt x="1268" y="3"/>
                </a:lnTo>
                <a:lnTo>
                  <a:pt x="1341" y="16"/>
                </a:lnTo>
                <a:lnTo>
                  <a:pt x="1413" y="35"/>
                </a:lnTo>
                <a:lnTo>
                  <a:pt x="1480" y="61"/>
                </a:lnTo>
                <a:lnTo>
                  <a:pt x="1545" y="95"/>
                </a:lnTo>
                <a:lnTo>
                  <a:pt x="1605" y="134"/>
                </a:lnTo>
                <a:lnTo>
                  <a:pt x="1660" y="179"/>
                </a:lnTo>
                <a:lnTo>
                  <a:pt x="1710" y="228"/>
                </a:lnTo>
                <a:lnTo>
                  <a:pt x="1755" y="283"/>
                </a:lnTo>
                <a:lnTo>
                  <a:pt x="1795" y="343"/>
                </a:lnTo>
                <a:lnTo>
                  <a:pt x="1829" y="407"/>
                </a:lnTo>
                <a:lnTo>
                  <a:pt x="1855" y="473"/>
                </a:lnTo>
                <a:lnTo>
                  <a:pt x="1874" y="545"/>
                </a:lnTo>
                <a:lnTo>
                  <a:pt x="1886" y="617"/>
                </a:lnTo>
                <a:lnTo>
                  <a:pt x="1890" y="693"/>
                </a:lnTo>
                <a:lnTo>
                  <a:pt x="1890" y="711"/>
                </a:lnTo>
                <a:lnTo>
                  <a:pt x="1889" y="732"/>
                </a:lnTo>
                <a:lnTo>
                  <a:pt x="1827" y="784"/>
                </a:lnTo>
                <a:lnTo>
                  <a:pt x="1770" y="841"/>
                </a:lnTo>
                <a:lnTo>
                  <a:pt x="1719" y="905"/>
                </a:lnTo>
                <a:lnTo>
                  <a:pt x="1675" y="971"/>
                </a:lnTo>
                <a:lnTo>
                  <a:pt x="1635" y="1042"/>
                </a:lnTo>
                <a:lnTo>
                  <a:pt x="1605" y="1118"/>
                </a:lnTo>
                <a:lnTo>
                  <a:pt x="1580" y="1196"/>
                </a:lnTo>
                <a:lnTo>
                  <a:pt x="1564" y="1277"/>
                </a:lnTo>
                <a:lnTo>
                  <a:pt x="1508" y="1309"/>
                </a:lnTo>
                <a:lnTo>
                  <a:pt x="1449" y="1336"/>
                </a:lnTo>
                <a:lnTo>
                  <a:pt x="1388" y="1357"/>
                </a:lnTo>
                <a:lnTo>
                  <a:pt x="1325" y="1372"/>
                </a:lnTo>
                <a:lnTo>
                  <a:pt x="1259" y="1382"/>
                </a:lnTo>
                <a:lnTo>
                  <a:pt x="1192" y="1385"/>
                </a:lnTo>
                <a:lnTo>
                  <a:pt x="1116" y="1381"/>
                </a:lnTo>
                <a:lnTo>
                  <a:pt x="1041" y="1369"/>
                </a:lnTo>
                <a:lnTo>
                  <a:pt x="971" y="1350"/>
                </a:lnTo>
                <a:lnTo>
                  <a:pt x="903" y="1324"/>
                </a:lnTo>
                <a:lnTo>
                  <a:pt x="839" y="1291"/>
                </a:lnTo>
                <a:lnTo>
                  <a:pt x="779" y="1251"/>
                </a:lnTo>
                <a:lnTo>
                  <a:pt x="723" y="1206"/>
                </a:lnTo>
                <a:lnTo>
                  <a:pt x="672" y="1157"/>
                </a:lnTo>
                <a:lnTo>
                  <a:pt x="627" y="1102"/>
                </a:lnTo>
                <a:lnTo>
                  <a:pt x="589" y="1042"/>
                </a:lnTo>
                <a:lnTo>
                  <a:pt x="555" y="979"/>
                </a:lnTo>
                <a:lnTo>
                  <a:pt x="529" y="912"/>
                </a:lnTo>
                <a:lnTo>
                  <a:pt x="508" y="841"/>
                </a:lnTo>
                <a:lnTo>
                  <a:pt x="496" y="768"/>
                </a:lnTo>
                <a:lnTo>
                  <a:pt x="492" y="693"/>
                </a:lnTo>
                <a:lnTo>
                  <a:pt x="496" y="617"/>
                </a:lnTo>
                <a:lnTo>
                  <a:pt x="508" y="545"/>
                </a:lnTo>
                <a:lnTo>
                  <a:pt x="529" y="473"/>
                </a:lnTo>
                <a:lnTo>
                  <a:pt x="555" y="407"/>
                </a:lnTo>
                <a:lnTo>
                  <a:pt x="589" y="343"/>
                </a:lnTo>
                <a:lnTo>
                  <a:pt x="627" y="283"/>
                </a:lnTo>
                <a:lnTo>
                  <a:pt x="672" y="228"/>
                </a:lnTo>
                <a:lnTo>
                  <a:pt x="723" y="179"/>
                </a:lnTo>
                <a:lnTo>
                  <a:pt x="779" y="134"/>
                </a:lnTo>
                <a:lnTo>
                  <a:pt x="839" y="95"/>
                </a:lnTo>
                <a:lnTo>
                  <a:pt x="903" y="61"/>
                </a:lnTo>
                <a:lnTo>
                  <a:pt x="971" y="35"/>
                </a:lnTo>
                <a:lnTo>
                  <a:pt x="1041" y="16"/>
                </a:lnTo>
                <a:lnTo>
                  <a:pt x="1116" y="3"/>
                </a:lnTo>
                <a:lnTo>
                  <a:pt x="119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ptos" panose="020B0004020202020204" pitchFamily="34" charset="0"/>
            </a:endParaRPr>
          </a:p>
        </p:txBody>
      </p:sp>
      <p:sp>
        <p:nvSpPr>
          <p:cNvPr id="77" name="TextBox 76">
            <a:extLst>
              <a:ext uri="{FF2B5EF4-FFF2-40B4-BE49-F238E27FC236}">
                <a16:creationId xmlns:a16="http://schemas.microsoft.com/office/drawing/2014/main" id="{4FCB1CBE-BDAC-C7AA-68B8-2ABEEE69ADB9}"/>
              </a:ext>
            </a:extLst>
          </p:cNvPr>
          <p:cNvSpPr txBox="1"/>
          <p:nvPr/>
        </p:nvSpPr>
        <p:spPr>
          <a:xfrm>
            <a:off x="5242802" y="4060336"/>
            <a:ext cx="1606209" cy="646331"/>
          </a:xfrm>
          <a:prstGeom prst="rect">
            <a:avLst/>
          </a:prstGeom>
          <a:noFill/>
        </p:spPr>
        <p:txBody>
          <a:bodyPr wrap="none" rtlCol="0">
            <a:spAutoFit/>
          </a:bodyPr>
          <a:lstStyle/>
          <a:p>
            <a:pPr algn="ctr"/>
            <a:r>
              <a:rPr lang="en-US" b="1" dirty="0">
                <a:solidFill>
                  <a:schemeClr val="tx2"/>
                </a:solidFill>
                <a:latin typeface="Aptos" panose="020B0004020202020204" pitchFamily="34" charset="0"/>
                <a:cs typeface="Arial" panose="020B0604020202020204" pitchFamily="34" charset="0"/>
              </a:rPr>
              <a:t>IP Generation</a:t>
            </a:r>
          </a:p>
          <a:p>
            <a:pPr algn="ctr"/>
            <a:r>
              <a:rPr lang="en-US" b="1" dirty="0">
                <a:solidFill>
                  <a:schemeClr val="tx2"/>
                </a:solidFill>
                <a:latin typeface="Aptos" panose="020B0004020202020204" pitchFamily="34" charset="0"/>
                <a:cs typeface="Arial" panose="020B0604020202020204" pitchFamily="34" charset="0"/>
              </a:rPr>
              <a:t>Process</a:t>
            </a:r>
            <a:endParaRPr lang="en-AU" b="1" dirty="0">
              <a:solidFill>
                <a:schemeClr val="tx2"/>
              </a:solidFill>
              <a:latin typeface="Aptos" panose="020B0004020202020204" pitchFamily="34" charset="0"/>
              <a:cs typeface="Arial" panose="020B0604020202020204" pitchFamily="34" charset="0"/>
            </a:endParaRPr>
          </a:p>
        </p:txBody>
      </p:sp>
      <p:sp>
        <p:nvSpPr>
          <p:cNvPr id="4" name="Freeform 27">
            <a:extLst>
              <a:ext uri="{FF2B5EF4-FFF2-40B4-BE49-F238E27FC236}">
                <a16:creationId xmlns:a16="http://schemas.microsoft.com/office/drawing/2014/main" id="{6A4D6D23-6CD0-59C0-99C8-CC21AD018A19}"/>
              </a:ext>
            </a:extLst>
          </p:cNvPr>
          <p:cNvSpPr>
            <a:spLocks/>
          </p:cNvSpPr>
          <p:nvPr/>
        </p:nvSpPr>
        <p:spPr bwMode="auto">
          <a:xfrm>
            <a:off x="5656726" y="5746638"/>
            <a:ext cx="149289" cy="296276"/>
          </a:xfrm>
          <a:custGeom>
            <a:avLst/>
            <a:gdLst>
              <a:gd name="T0" fmla="*/ 1826 w 3212"/>
              <a:gd name="T1" fmla="*/ 4 h 6200"/>
              <a:gd name="T2" fmla="*/ 1981 w 3212"/>
              <a:gd name="T3" fmla="*/ 91 h 6200"/>
              <a:gd name="T4" fmla="*/ 2003 w 3212"/>
              <a:gd name="T5" fmla="*/ 387 h 6200"/>
              <a:gd name="T6" fmla="*/ 2024 w 3212"/>
              <a:gd name="T7" fmla="*/ 612 h 6200"/>
              <a:gd name="T8" fmla="*/ 2164 w 3212"/>
              <a:gd name="T9" fmla="*/ 687 h 6200"/>
              <a:gd name="T10" fmla="*/ 2737 w 3212"/>
              <a:gd name="T11" fmla="*/ 829 h 6200"/>
              <a:gd name="T12" fmla="*/ 2999 w 3212"/>
              <a:gd name="T13" fmla="*/ 997 h 6200"/>
              <a:gd name="T14" fmla="*/ 2899 w 3212"/>
              <a:gd name="T15" fmla="*/ 1457 h 6200"/>
              <a:gd name="T16" fmla="*/ 2773 w 3212"/>
              <a:gd name="T17" fmla="*/ 1759 h 6200"/>
              <a:gd name="T18" fmla="*/ 2597 w 3212"/>
              <a:gd name="T19" fmla="*/ 1733 h 6200"/>
              <a:gd name="T20" fmla="*/ 1922 w 3212"/>
              <a:gd name="T21" fmla="*/ 1548 h 6200"/>
              <a:gd name="T22" fmla="*/ 1447 w 3212"/>
              <a:gd name="T23" fmla="*/ 1572 h 6200"/>
              <a:gd name="T24" fmla="*/ 1198 w 3212"/>
              <a:gd name="T25" fmla="*/ 1744 h 6200"/>
              <a:gd name="T26" fmla="*/ 1141 w 3212"/>
              <a:gd name="T27" fmla="*/ 1997 h 6200"/>
              <a:gd name="T28" fmla="*/ 1294 w 3212"/>
              <a:gd name="T29" fmla="*/ 2241 h 6200"/>
              <a:gd name="T30" fmla="*/ 1711 w 3212"/>
              <a:gd name="T31" fmla="*/ 2473 h 6200"/>
              <a:gd name="T32" fmla="*/ 2469 w 3212"/>
              <a:gd name="T33" fmla="*/ 2816 h 6200"/>
              <a:gd name="T34" fmla="*/ 2907 w 3212"/>
              <a:gd name="T35" fmla="*/ 3184 h 6200"/>
              <a:gd name="T36" fmla="*/ 3158 w 3212"/>
              <a:gd name="T37" fmla="*/ 3660 h 6200"/>
              <a:gd name="T38" fmla="*/ 3205 w 3212"/>
              <a:gd name="T39" fmla="*/ 4184 h 6200"/>
              <a:gd name="T40" fmla="*/ 3037 w 3212"/>
              <a:gd name="T41" fmla="*/ 4698 h 6200"/>
              <a:gd name="T42" fmla="*/ 2660 w 3212"/>
              <a:gd name="T43" fmla="*/ 5124 h 6200"/>
              <a:gd name="T44" fmla="*/ 2150 w 3212"/>
              <a:gd name="T45" fmla="*/ 5370 h 6200"/>
              <a:gd name="T46" fmla="*/ 1988 w 3212"/>
              <a:gd name="T47" fmla="*/ 5485 h 6200"/>
              <a:gd name="T48" fmla="*/ 1967 w 3212"/>
              <a:gd name="T49" fmla="*/ 5879 h 6200"/>
              <a:gd name="T50" fmla="*/ 1909 w 3212"/>
              <a:gd name="T51" fmla="*/ 6160 h 6200"/>
              <a:gd name="T52" fmla="*/ 1358 w 3212"/>
              <a:gd name="T53" fmla="*/ 6200 h 6200"/>
              <a:gd name="T54" fmla="*/ 1198 w 3212"/>
              <a:gd name="T55" fmla="*/ 6117 h 6200"/>
              <a:gd name="T56" fmla="*/ 1168 w 3212"/>
              <a:gd name="T57" fmla="*/ 5709 h 6200"/>
              <a:gd name="T58" fmla="*/ 1138 w 3212"/>
              <a:gd name="T59" fmla="*/ 5511 h 6200"/>
              <a:gd name="T60" fmla="*/ 953 w 3212"/>
              <a:gd name="T61" fmla="*/ 5451 h 6200"/>
              <a:gd name="T62" fmla="*/ 308 w 3212"/>
              <a:gd name="T63" fmla="*/ 5285 h 6200"/>
              <a:gd name="T64" fmla="*/ 30 w 3212"/>
              <a:gd name="T65" fmla="*/ 5128 h 6200"/>
              <a:gd name="T66" fmla="*/ 13 w 3212"/>
              <a:gd name="T67" fmla="*/ 4945 h 6200"/>
              <a:gd name="T68" fmla="*/ 189 w 3212"/>
              <a:gd name="T69" fmla="*/ 4362 h 6200"/>
              <a:gd name="T70" fmla="*/ 298 w 3212"/>
              <a:gd name="T71" fmla="*/ 4292 h 6200"/>
              <a:gd name="T72" fmla="*/ 687 w 3212"/>
              <a:gd name="T73" fmla="*/ 4456 h 6200"/>
              <a:gd name="T74" fmla="*/ 1362 w 3212"/>
              <a:gd name="T75" fmla="*/ 4600 h 6200"/>
              <a:gd name="T76" fmla="*/ 1824 w 3212"/>
              <a:gd name="T77" fmla="*/ 4517 h 6200"/>
              <a:gd name="T78" fmla="*/ 2062 w 3212"/>
              <a:gd name="T79" fmla="*/ 4307 h 6200"/>
              <a:gd name="T80" fmla="*/ 2099 w 3212"/>
              <a:gd name="T81" fmla="*/ 4022 h 6200"/>
              <a:gd name="T82" fmla="*/ 1928 w 3212"/>
              <a:gd name="T83" fmla="*/ 3754 h 6200"/>
              <a:gd name="T84" fmla="*/ 1485 w 3212"/>
              <a:gd name="T85" fmla="*/ 3513 h 6200"/>
              <a:gd name="T86" fmla="*/ 858 w 3212"/>
              <a:gd name="T87" fmla="*/ 3243 h 6200"/>
              <a:gd name="T88" fmla="*/ 419 w 3212"/>
              <a:gd name="T89" fmla="*/ 2939 h 6200"/>
              <a:gd name="T90" fmla="*/ 143 w 3212"/>
              <a:gd name="T91" fmla="*/ 2569 h 6200"/>
              <a:gd name="T92" fmla="*/ 40 w 3212"/>
              <a:gd name="T93" fmla="*/ 2103 h 6200"/>
              <a:gd name="T94" fmla="*/ 136 w 3212"/>
              <a:gd name="T95" fmla="*/ 1552 h 6200"/>
              <a:gd name="T96" fmla="*/ 425 w 3212"/>
              <a:gd name="T97" fmla="*/ 1127 h 6200"/>
              <a:gd name="T98" fmla="*/ 881 w 3212"/>
              <a:gd name="T99" fmla="*/ 834 h 6200"/>
              <a:gd name="T100" fmla="*/ 1154 w 3212"/>
              <a:gd name="T101" fmla="*/ 723 h 6200"/>
              <a:gd name="T102" fmla="*/ 1220 w 3212"/>
              <a:gd name="T103" fmla="*/ 608 h 6200"/>
              <a:gd name="T104" fmla="*/ 1226 w 3212"/>
              <a:gd name="T105" fmla="*/ 221 h 6200"/>
              <a:gd name="T106" fmla="*/ 1281 w 3212"/>
              <a:gd name="T107" fmla="*/ 34 h 6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2" h="6200">
                <a:moveTo>
                  <a:pt x="1445" y="0"/>
                </a:moveTo>
                <a:lnTo>
                  <a:pt x="1613" y="0"/>
                </a:lnTo>
                <a:lnTo>
                  <a:pt x="1696" y="0"/>
                </a:lnTo>
                <a:lnTo>
                  <a:pt x="1767" y="2"/>
                </a:lnTo>
                <a:lnTo>
                  <a:pt x="1826" y="4"/>
                </a:lnTo>
                <a:lnTo>
                  <a:pt x="1873" y="12"/>
                </a:lnTo>
                <a:lnTo>
                  <a:pt x="1913" y="23"/>
                </a:lnTo>
                <a:lnTo>
                  <a:pt x="1943" y="38"/>
                </a:lnTo>
                <a:lnTo>
                  <a:pt x="1966" y="61"/>
                </a:lnTo>
                <a:lnTo>
                  <a:pt x="1981" y="91"/>
                </a:lnTo>
                <a:lnTo>
                  <a:pt x="1992" y="129"/>
                </a:lnTo>
                <a:lnTo>
                  <a:pt x="1998" y="176"/>
                </a:lnTo>
                <a:lnTo>
                  <a:pt x="2001" y="234"/>
                </a:lnTo>
                <a:lnTo>
                  <a:pt x="2003" y="306"/>
                </a:lnTo>
                <a:lnTo>
                  <a:pt x="2003" y="387"/>
                </a:lnTo>
                <a:lnTo>
                  <a:pt x="2005" y="451"/>
                </a:lnTo>
                <a:lnTo>
                  <a:pt x="2005" y="504"/>
                </a:lnTo>
                <a:lnTo>
                  <a:pt x="2009" y="548"/>
                </a:lnTo>
                <a:lnTo>
                  <a:pt x="2015" y="583"/>
                </a:lnTo>
                <a:lnTo>
                  <a:pt x="2024" y="612"/>
                </a:lnTo>
                <a:lnTo>
                  <a:pt x="2039" y="634"/>
                </a:lnTo>
                <a:lnTo>
                  <a:pt x="2060" y="653"/>
                </a:lnTo>
                <a:lnTo>
                  <a:pt x="2086" y="667"/>
                </a:lnTo>
                <a:lnTo>
                  <a:pt x="2120" y="678"/>
                </a:lnTo>
                <a:lnTo>
                  <a:pt x="2164" y="687"/>
                </a:lnTo>
                <a:lnTo>
                  <a:pt x="2216" y="697"/>
                </a:lnTo>
                <a:lnTo>
                  <a:pt x="2279" y="706"/>
                </a:lnTo>
                <a:lnTo>
                  <a:pt x="2435" y="736"/>
                </a:lnTo>
                <a:lnTo>
                  <a:pt x="2588" y="778"/>
                </a:lnTo>
                <a:lnTo>
                  <a:pt x="2737" y="829"/>
                </a:lnTo>
                <a:lnTo>
                  <a:pt x="2884" y="887"/>
                </a:lnTo>
                <a:lnTo>
                  <a:pt x="2926" y="910"/>
                </a:lnTo>
                <a:lnTo>
                  <a:pt x="2958" y="935"/>
                </a:lnTo>
                <a:lnTo>
                  <a:pt x="2984" y="965"/>
                </a:lnTo>
                <a:lnTo>
                  <a:pt x="2999" y="997"/>
                </a:lnTo>
                <a:lnTo>
                  <a:pt x="3009" y="1035"/>
                </a:lnTo>
                <a:lnTo>
                  <a:pt x="3007" y="1076"/>
                </a:lnTo>
                <a:lnTo>
                  <a:pt x="2997" y="1121"/>
                </a:lnTo>
                <a:lnTo>
                  <a:pt x="2948" y="1289"/>
                </a:lnTo>
                <a:lnTo>
                  <a:pt x="2899" y="1457"/>
                </a:lnTo>
                <a:lnTo>
                  <a:pt x="2848" y="1625"/>
                </a:lnTo>
                <a:lnTo>
                  <a:pt x="2831" y="1672"/>
                </a:lnTo>
                <a:lnTo>
                  <a:pt x="2814" y="1710"/>
                </a:lnTo>
                <a:lnTo>
                  <a:pt x="2794" y="1740"/>
                </a:lnTo>
                <a:lnTo>
                  <a:pt x="2773" y="1759"/>
                </a:lnTo>
                <a:lnTo>
                  <a:pt x="2746" y="1771"/>
                </a:lnTo>
                <a:lnTo>
                  <a:pt x="2718" y="1772"/>
                </a:lnTo>
                <a:lnTo>
                  <a:pt x="2684" y="1767"/>
                </a:lnTo>
                <a:lnTo>
                  <a:pt x="2643" y="1754"/>
                </a:lnTo>
                <a:lnTo>
                  <a:pt x="2597" y="1733"/>
                </a:lnTo>
                <a:lnTo>
                  <a:pt x="2465" y="1676"/>
                </a:lnTo>
                <a:lnTo>
                  <a:pt x="2333" y="1629"/>
                </a:lnTo>
                <a:lnTo>
                  <a:pt x="2198" y="1591"/>
                </a:lnTo>
                <a:lnTo>
                  <a:pt x="2062" y="1565"/>
                </a:lnTo>
                <a:lnTo>
                  <a:pt x="1922" y="1548"/>
                </a:lnTo>
                <a:lnTo>
                  <a:pt x="1783" y="1540"/>
                </a:lnTo>
                <a:lnTo>
                  <a:pt x="1639" y="1544"/>
                </a:lnTo>
                <a:lnTo>
                  <a:pt x="1575" y="1548"/>
                </a:lnTo>
                <a:lnTo>
                  <a:pt x="1509" y="1557"/>
                </a:lnTo>
                <a:lnTo>
                  <a:pt x="1447" y="1572"/>
                </a:lnTo>
                <a:lnTo>
                  <a:pt x="1385" y="1595"/>
                </a:lnTo>
                <a:lnTo>
                  <a:pt x="1326" y="1625"/>
                </a:lnTo>
                <a:lnTo>
                  <a:pt x="1275" y="1661"/>
                </a:lnTo>
                <a:lnTo>
                  <a:pt x="1232" y="1701"/>
                </a:lnTo>
                <a:lnTo>
                  <a:pt x="1198" y="1744"/>
                </a:lnTo>
                <a:lnTo>
                  <a:pt x="1170" y="1791"/>
                </a:lnTo>
                <a:lnTo>
                  <a:pt x="1151" y="1840"/>
                </a:lnTo>
                <a:lnTo>
                  <a:pt x="1139" y="1891"/>
                </a:lnTo>
                <a:lnTo>
                  <a:pt x="1136" y="1944"/>
                </a:lnTo>
                <a:lnTo>
                  <a:pt x="1141" y="1997"/>
                </a:lnTo>
                <a:lnTo>
                  <a:pt x="1154" y="2048"/>
                </a:lnTo>
                <a:lnTo>
                  <a:pt x="1175" y="2099"/>
                </a:lnTo>
                <a:lnTo>
                  <a:pt x="1207" y="2150"/>
                </a:lnTo>
                <a:lnTo>
                  <a:pt x="1247" y="2197"/>
                </a:lnTo>
                <a:lnTo>
                  <a:pt x="1294" y="2241"/>
                </a:lnTo>
                <a:lnTo>
                  <a:pt x="1371" y="2297"/>
                </a:lnTo>
                <a:lnTo>
                  <a:pt x="1453" y="2348"/>
                </a:lnTo>
                <a:lnTo>
                  <a:pt x="1535" y="2393"/>
                </a:lnTo>
                <a:lnTo>
                  <a:pt x="1622" y="2435"/>
                </a:lnTo>
                <a:lnTo>
                  <a:pt x="1711" y="2473"/>
                </a:lnTo>
                <a:lnTo>
                  <a:pt x="1866" y="2537"/>
                </a:lnTo>
                <a:lnTo>
                  <a:pt x="2018" y="2601"/>
                </a:lnTo>
                <a:lnTo>
                  <a:pt x="2171" y="2669"/>
                </a:lnTo>
                <a:lnTo>
                  <a:pt x="2320" y="2739"/>
                </a:lnTo>
                <a:lnTo>
                  <a:pt x="2469" y="2816"/>
                </a:lnTo>
                <a:lnTo>
                  <a:pt x="2571" y="2878"/>
                </a:lnTo>
                <a:lnTo>
                  <a:pt x="2665" y="2946"/>
                </a:lnTo>
                <a:lnTo>
                  <a:pt x="2754" y="3020"/>
                </a:lnTo>
                <a:lnTo>
                  <a:pt x="2835" y="3099"/>
                </a:lnTo>
                <a:lnTo>
                  <a:pt x="2907" y="3184"/>
                </a:lnTo>
                <a:lnTo>
                  <a:pt x="2973" y="3273"/>
                </a:lnTo>
                <a:lnTo>
                  <a:pt x="3031" y="3363"/>
                </a:lnTo>
                <a:lnTo>
                  <a:pt x="3080" y="3460"/>
                </a:lnTo>
                <a:lnTo>
                  <a:pt x="3124" y="3558"/>
                </a:lnTo>
                <a:lnTo>
                  <a:pt x="3158" y="3660"/>
                </a:lnTo>
                <a:lnTo>
                  <a:pt x="3184" y="3762"/>
                </a:lnTo>
                <a:lnTo>
                  <a:pt x="3201" y="3867"/>
                </a:lnTo>
                <a:lnTo>
                  <a:pt x="3210" y="3973"/>
                </a:lnTo>
                <a:lnTo>
                  <a:pt x="3212" y="4079"/>
                </a:lnTo>
                <a:lnTo>
                  <a:pt x="3205" y="4184"/>
                </a:lnTo>
                <a:lnTo>
                  <a:pt x="3188" y="4290"/>
                </a:lnTo>
                <a:lnTo>
                  <a:pt x="3163" y="4394"/>
                </a:lnTo>
                <a:lnTo>
                  <a:pt x="3129" y="4498"/>
                </a:lnTo>
                <a:lnTo>
                  <a:pt x="3088" y="4600"/>
                </a:lnTo>
                <a:lnTo>
                  <a:pt x="3037" y="4698"/>
                </a:lnTo>
                <a:lnTo>
                  <a:pt x="2975" y="4794"/>
                </a:lnTo>
                <a:lnTo>
                  <a:pt x="2905" y="4886"/>
                </a:lnTo>
                <a:lnTo>
                  <a:pt x="2829" y="4973"/>
                </a:lnTo>
                <a:lnTo>
                  <a:pt x="2746" y="5053"/>
                </a:lnTo>
                <a:lnTo>
                  <a:pt x="2660" y="5124"/>
                </a:lnTo>
                <a:lnTo>
                  <a:pt x="2567" y="5188"/>
                </a:lnTo>
                <a:lnTo>
                  <a:pt x="2469" y="5245"/>
                </a:lnTo>
                <a:lnTo>
                  <a:pt x="2367" y="5294"/>
                </a:lnTo>
                <a:lnTo>
                  <a:pt x="2262" y="5336"/>
                </a:lnTo>
                <a:lnTo>
                  <a:pt x="2150" y="5370"/>
                </a:lnTo>
                <a:lnTo>
                  <a:pt x="2105" y="5385"/>
                </a:lnTo>
                <a:lnTo>
                  <a:pt x="2067" y="5404"/>
                </a:lnTo>
                <a:lnTo>
                  <a:pt x="2033" y="5426"/>
                </a:lnTo>
                <a:lnTo>
                  <a:pt x="2009" y="5453"/>
                </a:lnTo>
                <a:lnTo>
                  <a:pt x="1988" y="5485"/>
                </a:lnTo>
                <a:lnTo>
                  <a:pt x="1975" y="5521"/>
                </a:lnTo>
                <a:lnTo>
                  <a:pt x="1969" y="5564"/>
                </a:lnTo>
                <a:lnTo>
                  <a:pt x="1967" y="5611"/>
                </a:lnTo>
                <a:lnTo>
                  <a:pt x="1969" y="5745"/>
                </a:lnTo>
                <a:lnTo>
                  <a:pt x="1967" y="5879"/>
                </a:lnTo>
                <a:lnTo>
                  <a:pt x="1967" y="6011"/>
                </a:lnTo>
                <a:lnTo>
                  <a:pt x="1964" y="6060"/>
                </a:lnTo>
                <a:lnTo>
                  <a:pt x="1952" y="6100"/>
                </a:lnTo>
                <a:lnTo>
                  <a:pt x="1933" y="6134"/>
                </a:lnTo>
                <a:lnTo>
                  <a:pt x="1909" y="6160"/>
                </a:lnTo>
                <a:lnTo>
                  <a:pt x="1875" y="6181"/>
                </a:lnTo>
                <a:lnTo>
                  <a:pt x="1835" y="6192"/>
                </a:lnTo>
                <a:lnTo>
                  <a:pt x="1788" y="6198"/>
                </a:lnTo>
                <a:lnTo>
                  <a:pt x="1573" y="6200"/>
                </a:lnTo>
                <a:lnTo>
                  <a:pt x="1358" y="6200"/>
                </a:lnTo>
                <a:lnTo>
                  <a:pt x="1313" y="6194"/>
                </a:lnTo>
                <a:lnTo>
                  <a:pt x="1275" y="6185"/>
                </a:lnTo>
                <a:lnTo>
                  <a:pt x="1243" y="6168"/>
                </a:lnTo>
                <a:lnTo>
                  <a:pt x="1217" y="6145"/>
                </a:lnTo>
                <a:lnTo>
                  <a:pt x="1198" y="6117"/>
                </a:lnTo>
                <a:lnTo>
                  <a:pt x="1183" y="6085"/>
                </a:lnTo>
                <a:lnTo>
                  <a:pt x="1173" y="6045"/>
                </a:lnTo>
                <a:lnTo>
                  <a:pt x="1171" y="6002"/>
                </a:lnTo>
                <a:lnTo>
                  <a:pt x="1170" y="5855"/>
                </a:lnTo>
                <a:lnTo>
                  <a:pt x="1168" y="5709"/>
                </a:lnTo>
                <a:lnTo>
                  <a:pt x="1168" y="5651"/>
                </a:lnTo>
                <a:lnTo>
                  <a:pt x="1164" y="5602"/>
                </a:lnTo>
                <a:lnTo>
                  <a:pt x="1160" y="5564"/>
                </a:lnTo>
                <a:lnTo>
                  <a:pt x="1151" y="5534"/>
                </a:lnTo>
                <a:lnTo>
                  <a:pt x="1138" y="5511"/>
                </a:lnTo>
                <a:lnTo>
                  <a:pt x="1117" y="5494"/>
                </a:lnTo>
                <a:lnTo>
                  <a:pt x="1090" y="5481"/>
                </a:lnTo>
                <a:lnTo>
                  <a:pt x="1055" y="5470"/>
                </a:lnTo>
                <a:lnTo>
                  <a:pt x="1007" y="5460"/>
                </a:lnTo>
                <a:lnTo>
                  <a:pt x="953" y="5451"/>
                </a:lnTo>
                <a:lnTo>
                  <a:pt x="821" y="5428"/>
                </a:lnTo>
                <a:lnTo>
                  <a:pt x="689" y="5402"/>
                </a:lnTo>
                <a:lnTo>
                  <a:pt x="560" y="5370"/>
                </a:lnTo>
                <a:lnTo>
                  <a:pt x="432" y="5332"/>
                </a:lnTo>
                <a:lnTo>
                  <a:pt x="308" y="5285"/>
                </a:lnTo>
                <a:lnTo>
                  <a:pt x="183" y="5230"/>
                </a:lnTo>
                <a:lnTo>
                  <a:pt x="132" y="5204"/>
                </a:lnTo>
                <a:lnTo>
                  <a:pt x="89" y="5179"/>
                </a:lnTo>
                <a:lnTo>
                  <a:pt x="55" y="5154"/>
                </a:lnTo>
                <a:lnTo>
                  <a:pt x="30" y="5128"/>
                </a:lnTo>
                <a:lnTo>
                  <a:pt x="13" y="5100"/>
                </a:lnTo>
                <a:lnTo>
                  <a:pt x="4" y="5070"/>
                </a:lnTo>
                <a:lnTo>
                  <a:pt x="0" y="5034"/>
                </a:lnTo>
                <a:lnTo>
                  <a:pt x="4" y="4994"/>
                </a:lnTo>
                <a:lnTo>
                  <a:pt x="13" y="4945"/>
                </a:lnTo>
                <a:lnTo>
                  <a:pt x="28" y="4890"/>
                </a:lnTo>
                <a:lnTo>
                  <a:pt x="89" y="4668"/>
                </a:lnTo>
                <a:lnTo>
                  <a:pt x="155" y="4445"/>
                </a:lnTo>
                <a:lnTo>
                  <a:pt x="172" y="4400"/>
                </a:lnTo>
                <a:lnTo>
                  <a:pt x="189" y="4362"/>
                </a:lnTo>
                <a:lnTo>
                  <a:pt x="206" y="4332"/>
                </a:lnTo>
                <a:lnTo>
                  <a:pt x="225" y="4309"/>
                </a:lnTo>
                <a:lnTo>
                  <a:pt x="245" y="4296"/>
                </a:lnTo>
                <a:lnTo>
                  <a:pt x="270" y="4290"/>
                </a:lnTo>
                <a:lnTo>
                  <a:pt x="298" y="4292"/>
                </a:lnTo>
                <a:lnTo>
                  <a:pt x="330" y="4300"/>
                </a:lnTo>
                <a:lnTo>
                  <a:pt x="368" y="4315"/>
                </a:lnTo>
                <a:lnTo>
                  <a:pt x="413" y="4335"/>
                </a:lnTo>
                <a:lnTo>
                  <a:pt x="549" y="4400"/>
                </a:lnTo>
                <a:lnTo>
                  <a:pt x="687" y="4456"/>
                </a:lnTo>
                <a:lnTo>
                  <a:pt x="828" y="4501"/>
                </a:lnTo>
                <a:lnTo>
                  <a:pt x="972" y="4539"/>
                </a:lnTo>
                <a:lnTo>
                  <a:pt x="1117" y="4568"/>
                </a:lnTo>
                <a:lnTo>
                  <a:pt x="1266" y="4590"/>
                </a:lnTo>
                <a:lnTo>
                  <a:pt x="1362" y="4600"/>
                </a:lnTo>
                <a:lnTo>
                  <a:pt x="1456" y="4600"/>
                </a:lnTo>
                <a:lnTo>
                  <a:pt x="1551" y="4592"/>
                </a:lnTo>
                <a:lnTo>
                  <a:pt x="1643" y="4577"/>
                </a:lnTo>
                <a:lnTo>
                  <a:pt x="1735" y="4552"/>
                </a:lnTo>
                <a:lnTo>
                  <a:pt x="1824" y="4517"/>
                </a:lnTo>
                <a:lnTo>
                  <a:pt x="1888" y="4484"/>
                </a:lnTo>
                <a:lnTo>
                  <a:pt x="1943" y="4447"/>
                </a:lnTo>
                <a:lnTo>
                  <a:pt x="1990" y="4403"/>
                </a:lnTo>
                <a:lnTo>
                  <a:pt x="2030" y="4356"/>
                </a:lnTo>
                <a:lnTo>
                  <a:pt x="2062" y="4307"/>
                </a:lnTo>
                <a:lnTo>
                  <a:pt x="2086" y="4252"/>
                </a:lnTo>
                <a:lnTo>
                  <a:pt x="2101" y="4196"/>
                </a:lnTo>
                <a:lnTo>
                  <a:pt x="2109" y="4139"/>
                </a:lnTo>
                <a:lnTo>
                  <a:pt x="2109" y="4081"/>
                </a:lnTo>
                <a:lnTo>
                  <a:pt x="2099" y="4022"/>
                </a:lnTo>
                <a:lnTo>
                  <a:pt x="2082" y="3965"/>
                </a:lnTo>
                <a:lnTo>
                  <a:pt x="2058" y="3909"/>
                </a:lnTo>
                <a:lnTo>
                  <a:pt x="2022" y="3854"/>
                </a:lnTo>
                <a:lnTo>
                  <a:pt x="1981" y="3803"/>
                </a:lnTo>
                <a:lnTo>
                  <a:pt x="1928" y="3754"/>
                </a:lnTo>
                <a:lnTo>
                  <a:pt x="1854" y="3697"/>
                </a:lnTo>
                <a:lnTo>
                  <a:pt x="1777" y="3650"/>
                </a:lnTo>
                <a:lnTo>
                  <a:pt x="1696" y="3607"/>
                </a:lnTo>
                <a:lnTo>
                  <a:pt x="1611" y="3567"/>
                </a:lnTo>
                <a:lnTo>
                  <a:pt x="1485" y="3513"/>
                </a:lnTo>
                <a:lnTo>
                  <a:pt x="1358" y="3462"/>
                </a:lnTo>
                <a:lnTo>
                  <a:pt x="1232" y="3411"/>
                </a:lnTo>
                <a:lnTo>
                  <a:pt x="1105" y="3358"/>
                </a:lnTo>
                <a:lnTo>
                  <a:pt x="981" y="3303"/>
                </a:lnTo>
                <a:lnTo>
                  <a:pt x="858" y="3243"/>
                </a:lnTo>
                <a:lnTo>
                  <a:pt x="740" y="3175"/>
                </a:lnTo>
                <a:lnTo>
                  <a:pt x="653" y="3120"/>
                </a:lnTo>
                <a:lnTo>
                  <a:pt x="570" y="3063"/>
                </a:lnTo>
                <a:lnTo>
                  <a:pt x="492" y="3001"/>
                </a:lnTo>
                <a:lnTo>
                  <a:pt x="419" y="2939"/>
                </a:lnTo>
                <a:lnTo>
                  <a:pt x="353" y="2871"/>
                </a:lnTo>
                <a:lnTo>
                  <a:pt x="291" y="2801"/>
                </a:lnTo>
                <a:lnTo>
                  <a:pt x="236" y="2727"/>
                </a:lnTo>
                <a:lnTo>
                  <a:pt x="187" y="2650"/>
                </a:lnTo>
                <a:lnTo>
                  <a:pt x="143" y="2569"/>
                </a:lnTo>
                <a:lnTo>
                  <a:pt x="108" y="2484"/>
                </a:lnTo>
                <a:lnTo>
                  <a:pt x="79" y="2395"/>
                </a:lnTo>
                <a:lnTo>
                  <a:pt x="59" y="2301"/>
                </a:lnTo>
                <a:lnTo>
                  <a:pt x="45" y="2205"/>
                </a:lnTo>
                <a:lnTo>
                  <a:pt x="40" y="2103"/>
                </a:lnTo>
                <a:lnTo>
                  <a:pt x="42" y="1995"/>
                </a:lnTo>
                <a:lnTo>
                  <a:pt x="53" y="1876"/>
                </a:lnTo>
                <a:lnTo>
                  <a:pt x="74" y="1761"/>
                </a:lnTo>
                <a:lnTo>
                  <a:pt x="100" y="1654"/>
                </a:lnTo>
                <a:lnTo>
                  <a:pt x="136" y="1552"/>
                </a:lnTo>
                <a:lnTo>
                  <a:pt x="179" y="1455"/>
                </a:lnTo>
                <a:lnTo>
                  <a:pt x="230" y="1365"/>
                </a:lnTo>
                <a:lnTo>
                  <a:pt x="287" y="1280"/>
                </a:lnTo>
                <a:lnTo>
                  <a:pt x="351" y="1201"/>
                </a:lnTo>
                <a:lnTo>
                  <a:pt x="425" y="1127"/>
                </a:lnTo>
                <a:lnTo>
                  <a:pt x="502" y="1059"/>
                </a:lnTo>
                <a:lnTo>
                  <a:pt x="587" y="995"/>
                </a:lnTo>
                <a:lnTo>
                  <a:pt x="679" y="936"/>
                </a:lnTo>
                <a:lnTo>
                  <a:pt x="777" y="884"/>
                </a:lnTo>
                <a:lnTo>
                  <a:pt x="881" y="834"/>
                </a:lnTo>
                <a:lnTo>
                  <a:pt x="990" y="791"/>
                </a:lnTo>
                <a:lnTo>
                  <a:pt x="1043" y="772"/>
                </a:lnTo>
                <a:lnTo>
                  <a:pt x="1088" y="755"/>
                </a:lnTo>
                <a:lnTo>
                  <a:pt x="1124" y="740"/>
                </a:lnTo>
                <a:lnTo>
                  <a:pt x="1154" y="723"/>
                </a:lnTo>
                <a:lnTo>
                  <a:pt x="1177" y="708"/>
                </a:lnTo>
                <a:lnTo>
                  <a:pt x="1194" y="689"/>
                </a:lnTo>
                <a:lnTo>
                  <a:pt x="1207" y="667"/>
                </a:lnTo>
                <a:lnTo>
                  <a:pt x="1217" y="640"/>
                </a:lnTo>
                <a:lnTo>
                  <a:pt x="1220" y="608"/>
                </a:lnTo>
                <a:lnTo>
                  <a:pt x="1224" y="570"/>
                </a:lnTo>
                <a:lnTo>
                  <a:pt x="1226" y="523"/>
                </a:lnTo>
                <a:lnTo>
                  <a:pt x="1226" y="468"/>
                </a:lnTo>
                <a:lnTo>
                  <a:pt x="1226" y="344"/>
                </a:lnTo>
                <a:lnTo>
                  <a:pt x="1226" y="221"/>
                </a:lnTo>
                <a:lnTo>
                  <a:pt x="1230" y="165"/>
                </a:lnTo>
                <a:lnTo>
                  <a:pt x="1236" y="119"/>
                </a:lnTo>
                <a:lnTo>
                  <a:pt x="1245" y="83"/>
                </a:lnTo>
                <a:lnTo>
                  <a:pt x="1260" y="55"/>
                </a:lnTo>
                <a:lnTo>
                  <a:pt x="1281" y="34"/>
                </a:lnTo>
                <a:lnTo>
                  <a:pt x="1309" y="19"/>
                </a:lnTo>
                <a:lnTo>
                  <a:pt x="1345" y="8"/>
                </a:lnTo>
                <a:lnTo>
                  <a:pt x="1390" y="2"/>
                </a:lnTo>
                <a:lnTo>
                  <a:pt x="144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ptos" panose="020B0004020202020204" pitchFamily="34" charset="0"/>
            </a:endParaRPr>
          </a:p>
        </p:txBody>
      </p:sp>
      <p:sp>
        <p:nvSpPr>
          <p:cNvPr id="6" name="Title 5">
            <a:extLst>
              <a:ext uri="{FF2B5EF4-FFF2-40B4-BE49-F238E27FC236}">
                <a16:creationId xmlns:a16="http://schemas.microsoft.com/office/drawing/2014/main" id="{E42D4F8E-5247-296D-A026-07084FF92D73}"/>
              </a:ext>
            </a:extLst>
          </p:cNvPr>
          <p:cNvSpPr>
            <a:spLocks noGrp="1"/>
          </p:cNvSpPr>
          <p:nvPr>
            <p:ph type="title"/>
          </p:nvPr>
        </p:nvSpPr>
        <p:spPr/>
        <p:txBody>
          <a:bodyPr/>
          <a:lstStyle/>
          <a:p>
            <a:r>
              <a:rPr lang="en-AU" dirty="0">
                <a:ln w="3175">
                  <a:solidFill>
                    <a:srgbClr val="00A3B4"/>
                  </a:solidFill>
                </a:ln>
              </a:rPr>
              <a:t>6. Technology, Innovation &amp; Bespoke Solutions</a:t>
            </a:r>
          </a:p>
        </p:txBody>
      </p:sp>
      <p:sp>
        <p:nvSpPr>
          <p:cNvPr id="8" name="TextBox 7">
            <a:extLst>
              <a:ext uri="{FF2B5EF4-FFF2-40B4-BE49-F238E27FC236}">
                <a16:creationId xmlns:a16="http://schemas.microsoft.com/office/drawing/2014/main" id="{C0A67100-B3B8-9943-927F-A016E0DD0A28}"/>
              </a:ext>
            </a:extLst>
          </p:cNvPr>
          <p:cNvSpPr txBox="1"/>
          <p:nvPr/>
        </p:nvSpPr>
        <p:spPr>
          <a:xfrm>
            <a:off x="344799" y="839100"/>
            <a:ext cx="11612153" cy="307777"/>
          </a:xfrm>
          <a:prstGeom prst="rect">
            <a:avLst/>
          </a:prstGeom>
          <a:noFill/>
        </p:spPr>
        <p:txBody>
          <a:bodyPr wrap="square" rtlCol="0">
            <a:spAutoFit/>
          </a:bodyPr>
          <a:lstStyle/>
          <a:p>
            <a:r>
              <a:rPr lang="en-US" sz="1400" dirty="0">
                <a:latin typeface="Aptos" panose="020B0004020202020204" pitchFamily="34" charset="0"/>
                <a:cs typeface="Arial" panose="020B0604020202020204" pitchFamily="34" charset="0"/>
              </a:rPr>
              <a:t>BEC is expert in understanding, defining and implementing technology-driven solutions and products for complex problems in the mining industry. </a:t>
            </a:r>
          </a:p>
        </p:txBody>
      </p:sp>
      <p:sp>
        <p:nvSpPr>
          <p:cNvPr id="2" name="Slide Number Placeholder 1">
            <a:extLst>
              <a:ext uri="{FF2B5EF4-FFF2-40B4-BE49-F238E27FC236}">
                <a16:creationId xmlns:a16="http://schemas.microsoft.com/office/drawing/2014/main" id="{C0940718-FC73-CE67-1DFA-BFDFC7343AC6}"/>
              </a:ext>
            </a:extLst>
          </p:cNvPr>
          <p:cNvSpPr>
            <a:spLocks noGrp="1"/>
          </p:cNvSpPr>
          <p:nvPr>
            <p:ph type="sldNum" sz="quarter" idx="12"/>
          </p:nvPr>
        </p:nvSpPr>
        <p:spPr/>
        <p:txBody>
          <a:bodyPr/>
          <a:lstStyle/>
          <a:p>
            <a:fld id="{BFD7A0E7-078F-4AD0-A493-5B249F8993C7}" type="slidenum">
              <a:rPr lang="en-AU" smtClean="0"/>
              <a:t>10</a:t>
            </a:fld>
            <a:endParaRPr lang="en-AU" dirty="0"/>
          </a:p>
        </p:txBody>
      </p:sp>
    </p:spTree>
    <p:extLst>
      <p:ext uri="{BB962C8B-B14F-4D97-AF65-F5344CB8AC3E}">
        <p14:creationId xmlns:p14="http://schemas.microsoft.com/office/powerpoint/2010/main" val="47531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074814-6297-0DC7-E839-959AE0EF6A87}"/>
              </a:ext>
            </a:extLst>
          </p:cNvPr>
          <p:cNvSpPr txBox="1"/>
          <p:nvPr/>
        </p:nvSpPr>
        <p:spPr>
          <a:xfrm>
            <a:off x="428624" y="1452108"/>
            <a:ext cx="11334751" cy="307777"/>
          </a:xfrm>
          <a:prstGeom prst="rect">
            <a:avLst/>
          </a:prstGeom>
          <a:noFill/>
          <a:ln>
            <a:solidFill>
              <a:srgbClr val="00A3B4"/>
            </a:solidFill>
          </a:ln>
        </p:spPr>
        <p:txBody>
          <a:bodyPr wrap="square" rtlCol="0">
            <a:spAutoFit/>
          </a:bodyPr>
          <a:lstStyle/>
          <a:p>
            <a:r>
              <a:rPr lang="en-US" sz="1400" b="1" dirty="0">
                <a:latin typeface="Aptos" panose="020B0004020202020204" pitchFamily="34" charset="0"/>
              </a:rPr>
              <a:t>Case Studies</a:t>
            </a:r>
          </a:p>
        </p:txBody>
      </p:sp>
      <p:grpSp>
        <p:nvGrpSpPr>
          <p:cNvPr id="44" name="Group 43">
            <a:extLst>
              <a:ext uri="{FF2B5EF4-FFF2-40B4-BE49-F238E27FC236}">
                <a16:creationId xmlns:a16="http://schemas.microsoft.com/office/drawing/2014/main" id="{54FBC8A7-6EB6-4246-5377-ACDBDD44EB5F}"/>
              </a:ext>
            </a:extLst>
          </p:cNvPr>
          <p:cNvGrpSpPr/>
          <p:nvPr/>
        </p:nvGrpSpPr>
        <p:grpSpPr>
          <a:xfrm>
            <a:off x="428624" y="1966693"/>
            <a:ext cx="11334752" cy="4304461"/>
            <a:chOff x="600072" y="2332507"/>
            <a:chExt cx="10972803" cy="4304461"/>
          </a:xfrm>
        </p:grpSpPr>
        <p:sp>
          <p:nvSpPr>
            <p:cNvPr id="8" name="Rectangle: Rounded Corners 7">
              <a:extLst>
                <a:ext uri="{FF2B5EF4-FFF2-40B4-BE49-F238E27FC236}">
                  <a16:creationId xmlns:a16="http://schemas.microsoft.com/office/drawing/2014/main" id="{F6E97D65-E47D-F6E7-52C4-D70AA5B2E8AD}"/>
                </a:ext>
              </a:extLst>
            </p:cNvPr>
            <p:cNvSpPr/>
            <p:nvPr/>
          </p:nvSpPr>
          <p:spPr>
            <a:xfrm>
              <a:off x="600075" y="2332507"/>
              <a:ext cx="10972800" cy="674684"/>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9" name="Rectangle: Rounded Corners 8">
              <a:extLst>
                <a:ext uri="{FF2B5EF4-FFF2-40B4-BE49-F238E27FC236}">
                  <a16:creationId xmlns:a16="http://schemas.microsoft.com/office/drawing/2014/main" id="{19405A79-956C-BC0C-038B-3B4F22505227}"/>
                </a:ext>
              </a:extLst>
            </p:cNvPr>
            <p:cNvSpPr/>
            <p:nvPr/>
          </p:nvSpPr>
          <p:spPr>
            <a:xfrm>
              <a:off x="600072" y="2332507"/>
              <a:ext cx="3504352" cy="674684"/>
            </a:xfrm>
            <a:prstGeom prst="roundRect">
              <a:avLst>
                <a:gd name="adj" fmla="val 0"/>
              </a:avLst>
            </a:prstGeom>
            <a:solidFill>
              <a:srgbClr val="7C7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10" name="TextBox 89">
              <a:extLst>
                <a:ext uri="{FF2B5EF4-FFF2-40B4-BE49-F238E27FC236}">
                  <a16:creationId xmlns:a16="http://schemas.microsoft.com/office/drawing/2014/main" id="{D348991D-25E8-4854-8098-E9630831C61F}"/>
                </a:ext>
              </a:extLst>
            </p:cNvPr>
            <p:cNvSpPr txBox="1"/>
            <p:nvPr/>
          </p:nvSpPr>
          <p:spPr>
            <a:xfrm>
              <a:off x="734288" y="2481859"/>
              <a:ext cx="3124117" cy="338554"/>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IN" sz="1600" b="1" dirty="0">
                  <a:solidFill>
                    <a:schemeClr val="bg1"/>
                  </a:solidFill>
                  <a:latin typeface="Aptos" panose="020B0004020202020204" pitchFamily="34" charset="0"/>
                </a:rPr>
                <a:t>Laser Ore Car Profiling System</a:t>
              </a:r>
            </a:p>
          </p:txBody>
        </p:sp>
        <p:sp>
          <p:nvSpPr>
            <p:cNvPr id="11" name="TextBox 224">
              <a:extLst>
                <a:ext uri="{FF2B5EF4-FFF2-40B4-BE49-F238E27FC236}">
                  <a16:creationId xmlns:a16="http://schemas.microsoft.com/office/drawing/2014/main" id="{3BED6DE8-6899-F691-E7DC-BB72CFFA779D}"/>
                </a:ext>
              </a:extLst>
            </p:cNvPr>
            <p:cNvSpPr txBox="1"/>
            <p:nvPr/>
          </p:nvSpPr>
          <p:spPr>
            <a:xfrm>
              <a:off x="5214381" y="2332507"/>
              <a:ext cx="6358494" cy="677108"/>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950" dirty="0">
                  <a:latin typeface="Aptos" panose="020B0004020202020204" pitchFamily="34" charset="0"/>
                </a:rPr>
                <a:t>The LPDOC is the system of choice for measuring and reporting the volume of residual ore in rail wagons following the car dumper cycle. Ore wagons that are not fully unloaded pose an operational risk to safe, efficient rail operations due to the imbalance of ore remaining in the wagon. Developed and supported by BEC, the system has been deployed across multiple port ore handling facilities for the world’s premier iron ore miners (BHP, Rio Tinto &amp; Fortescue).</a:t>
              </a:r>
            </a:p>
          </p:txBody>
        </p:sp>
        <p:sp>
          <p:nvSpPr>
            <p:cNvPr id="12" name="Rectangle: Rounded Corners 11">
              <a:extLst>
                <a:ext uri="{FF2B5EF4-FFF2-40B4-BE49-F238E27FC236}">
                  <a16:creationId xmlns:a16="http://schemas.microsoft.com/office/drawing/2014/main" id="{F91D84FC-348B-838F-50F6-9E4CB4D95296}"/>
                </a:ext>
              </a:extLst>
            </p:cNvPr>
            <p:cNvSpPr/>
            <p:nvPr/>
          </p:nvSpPr>
          <p:spPr>
            <a:xfrm>
              <a:off x="600075" y="3060813"/>
              <a:ext cx="10972800" cy="674684"/>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13" name="Rectangle: Rounded Corners 12">
              <a:extLst>
                <a:ext uri="{FF2B5EF4-FFF2-40B4-BE49-F238E27FC236}">
                  <a16:creationId xmlns:a16="http://schemas.microsoft.com/office/drawing/2014/main" id="{B8368729-BCE3-37E1-68D9-878D85415A7F}"/>
                </a:ext>
              </a:extLst>
            </p:cNvPr>
            <p:cNvSpPr/>
            <p:nvPr/>
          </p:nvSpPr>
          <p:spPr>
            <a:xfrm>
              <a:off x="600072" y="3060813"/>
              <a:ext cx="3504352" cy="674684"/>
            </a:xfrm>
            <a:prstGeom prst="roundRect">
              <a:avLst>
                <a:gd name="adj" fmla="val 0"/>
              </a:avLst>
            </a:prstGeom>
            <a:solidFill>
              <a:srgbClr val="00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14" name="TextBox 89">
              <a:extLst>
                <a:ext uri="{FF2B5EF4-FFF2-40B4-BE49-F238E27FC236}">
                  <a16:creationId xmlns:a16="http://schemas.microsoft.com/office/drawing/2014/main" id="{81FE7567-EE34-2758-2B39-F6A9F3154567}"/>
                </a:ext>
              </a:extLst>
            </p:cNvPr>
            <p:cNvSpPr txBox="1"/>
            <p:nvPr/>
          </p:nvSpPr>
          <p:spPr>
            <a:xfrm>
              <a:off x="600073" y="3265605"/>
              <a:ext cx="3258333" cy="338554"/>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IN" sz="1600" b="1" dirty="0">
                  <a:solidFill>
                    <a:schemeClr val="bg1"/>
                  </a:solidFill>
                  <a:latin typeface="Aptos" panose="020B0004020202020204" pitchFamily="34" charset="0"/>
                </a:rPr>
                <a:t>Laser Gap Detection System</a:t>
              </a:r>
            </a:p>
          </p:txBody>
        </p:sp>
        <p:sp>
          <p:nvSpPr>
            <p:cNvPr id="15" name="Rectangle: Rounded Corners 14">
              <a:extLst>
                <a:ext uri="{FF2B5EF4-FFF2-40B4-BE49-F238E27FC236}">
                  <a16:creationId xmlns:a16="http://schemas.microsoft.com/office/drawing/2014/main" id="{49367872-2403-FB44-A419-9293A783CBA2}"/>
                </a:ext>
              </a:extLst>
            </p:cNvPr>
            <p:cNvSpPr/>
            <p:nvPr/>
          </p:nvSpPr>
          <p:spPr>
            <a:xfrm>
              <a:off x="600075" y="3789119"/>
              <a:ext cx="10972800" cy="674684"/>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16" name="Rectangle: Rounded Corners 15">
              <a:extLst>
                <a:ext uri="{FF2B5EF4-FFF2-40B4-BE49-F238E27FC236}">
                  <a16:creationId xmlns:a16="http://schemas.microsoft.com/office/drawing/2014/main" id="{730AC2F4-42D5-9FB3-886F-A02426D500B1}"/>
                </a:ext>
              </a:extLst>
            </p:cNvPr>
            <p:cNvSpPr/>
            <p:nvPr/>
          </p:nvSpPr>
          <p:spPr>
            <a:xfrm>
              <a:off x="600072" y="3789119"/>
              <a:ext cx="3504352" cy="674684"/>
            </a:xfrm>
            <a:prstGeom prst="roundRect">
              <a:avLst>
                <a:gd name="adj" fmla="val 0"/>
              </a:avLst>
            </a:prstGeom>
            <a:solidFill>
              <a:srgbClr val="7C7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17" name="TextBox 89">
              <a:extLst>
                <a:ext uri="{FF2B5EF4-FFF2-40B4-BE49-F238E27FC236}">
                  <a16:creationId xmlns:a16="http://schemas.microsoft.com/office/drawing/2014/main" id="{83F429D8-662F-4BB0-004F-2F878AA4A0DA}"/>
                </a:ext>
              </a:extLst>
            </p:cNvPr>
            <p:cNvSpPr txBox="1"/>
            <p:nvPr/>
          </p:nvSpPr>
          <p:spPr>
            <a:xfrm>
              <a:off x="851284" y="3976906"/>
              <a:ext cx="3124117" cy="338554"/>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IN" sz="1600" b="1" dirty="0">
                  <a:solidFill>
                    <a:schemeClr val="bg1"/>
                  </a:solidFill>
                  <a:latin typeface="Aptos" panose="020B0004020202020204" pitchFamily="34" charset="0"/>
                </a:rPr>
                <a:t>Bulk Measurement System</a:t>
              </a:r>
            </a:p>
          </p:txBody>
        </p:sp>
        <p:sp>
          <p:nvSpPr>
            <p:cNvPr id="18" name="Rectangle: Rounded Corners 17">
              <a:extLst>
                <a:ext uri="{FF2B5EF4-FFF2-40B4-BE49-F238E27FC236}">
                  <a16:creationId xmlns:a16="http://schemas.microsoft.com/office/drawing/2014/main" id="{E00B8DC3-E625-9CCF-9D5C-F4F84EFF6D3D}"/>
                </a:ext>
              </a:extLst>
            </p:cNvPr>
            <p:cNvSpPr/>
            <p:nvPr/>
          </p:nvSpPr>
          <p:spPr>
            <a:xfrm>
              <a:off x="600075" y="4505672"/>
              <a:ext cx="10972800" cy="674684"/>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19" name="Rectangle: Rounded Corners 18">
              <a:extLst>
                <a:ext uri="{FF2B5EF4-FFF2-40B4-BE49-F238E27FC236}">
                  <a16:creationId xmlns:a16="http://schemas.microsoft.com/office/drawing/2014/main" id="{BEC54664-F1B4-9BB7-06A4-DD8F77754808}"/>
                </a:ext>
              </a:extLst>
            </p:cNvPr>
            <p:cNvSpPr/>
            <p:nvPr/>
          </p:nvSpPr>
          <p:spPr>
            <a:xfrm>
              <a:off x="600072" y="4505672"/>
              <a:ext cx="3504352" cy="674684"/>
            </a:xfrm>
            <a:prstGeom prst="roundRect">
              <a:avLst>
                <a:gd name="adj" fmla="val 0"/>
              </a:avLst>
            </a:prstGeom>
            <a:solidFill>
              <a:srgbClr val="00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20" name="TextBox 89">
              <a:extLst>
                <a:ext uri="{FF2B5EF4-FFF2-40B4-BE49-F238E27FC236}">
                  <a16:creationId xmlns:a16="http://schemas.microsoft.com/office/drawing/2014/main" id="{E5B82AEA-A35D-54D2-E203-1F37F0E78848}"/>
                </a:ext>
              </a:extLst>
            </p:cNvPr>
            <p:cNvSpPr txBox="1"/>
            <p:nvPr/>
          </p:nvSpPr>
          <p:spPr>
            <a:xfrm>
              <a:off x="838530" y="4666258"/>
              <a:ext cx="2970695" cy="338554"/>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IN" sz="1600" b="1" dirty="0">
                  <a:solidFill>
                    <a:schemeClr val="bg1"/>
                  </a:solidFill>
                  <a:latin typeface="Aptos" panose="020B0004020202020204" pitchFamily="34" charset="0"/>
                </a:rPr>
                <a:t>Collision Avoidance System</a:t>
              </a:r>
            </a:p>
          </p:txBody>
        </p:sp>
        <p:sp>
          <p:nvSpPr>
            <p:cNvPr id="21" name="Rectangle: Rounded Corners 20">
              <a:extLst>
                <a:ext uri="{FF2B5EF4-FFF2-40B4-BE49-F238E27FC236}">
                  <a16:creationId xmlns:a16="http://schemas.microsoft.com/office/drawing/2014/main" id="{A86B17F2-F2B9-3830-D0DA-C758AE93A9D6}"/>
                </a:ext>
              </a:extLst>
            </p:cNvPr>
            <p:cNvSpPr/>
            <p:nvPr/>
          </p:nvSpPr>
          <p:spPr>
            <a:xfrm>
              <a:off x="600075" y="5233978"/>
              <a:ext cx="10972800" cy="674684"/>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22" name="Rectangle: Rounded Corners 21">
              <a:extLst>
                <a:ext uri="{FF2B5EF4-FFF2-40B4-BE49-F238E27FC236}">
                  <a16:creationId xmlns:a16="http://schemas.microsoft.com/office/drawing/2014/main" id="{0A4D3F55-01AE-906A-B189-E65B36CF683F}"/>
                </a:ext>
              </a:extLst>
            </p:cNvPr>
            <p:cNvSpPr/>
            <p:nvPr/>
          </p:nvSpPr>
          <p:spPr>
            <a:xfrm>
              <a:off x="600072" y="5233978"/>
              <a:ext cx="3504352" cy="674684"/>
            </a:xfrm>
            <a:prstGeom prst="roundRect">
              <a:avLst>
                <a:gd name="adj" fmla="val 0"/>
              </a:avLst>
            </a:prstGeom>
            <a:solidFill>
              <a:srgbClr val="7C7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23" name="TextBox 89">
              <a:extLst>
                <a:ext uri="{FF2B5EF4-FFF2-40B4-BE49-F238E27FC236}">
                  <a16:creationId xmlns:a16="http://schemas.microsoft.com/office/drawing/2014/main" id="{6B800BF4-7655-A143-4900-FEAC6B377C99}"/>
                </a:ext>
              </a:extLst>
            </p:cNvPr>
            <p:cNvSpPr txBox="1"/>
            <p:nvPr/>
          </p:nvSpPr>
          <p:spPr>
            <a:xfrm>
              <a:off x="851283" y="5278932"/>
              <a:ext cx="3253142" cy="584775"/>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IN" sz="1600" b="1" dirty="0">
                  <a:solidFill>
                    <a:schemeClr val="bg1"/>
                  </a:solidFill>
                  <a:latin typeface="Aptos" panose="020B0004020202020204" pitchFamily="34" charset="0"/>
                </a:rPr>
                <a:t>Reclaimer Stockpile Measurement System</a:t>
              </a:r>
            </a:p>
          </p:txBody>
        </p:sp>
        <p:sp>
          <p:nvSpPr>
            <p:cNvPr id="24" name="Rectangle: Rounded Corners 23">
              <a:extLst>
                <a:ext uri="{FF2B5EF4-FFF2-40B4-BE49-F238E27FC236}">
                  <a16:creationId xmlns:a16="http://schemas.microsoft.com/office/drawing/2014/main" id="{4424BE15-44EA-B61A-3F4F-313CD86B5F6C}"/>
                </a:ext>
              </a:extLst>
            </p:cNvPr>
            <p:cNvSpPr/>
            <p:nvPr/>
          </p:nvSpPr>
          <p:spPr>
            <a:xfrm>
              <a:off x="600075" y="5962284"/>
              <a:ext cx="10972800" cy="674684"/>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25" name="Rectangle: Rounded Corners 24">
              <a:extLst>
                <a:ext uri="{FF2B5EF4-FFF2-40B4-BE49-F238E27FC236}">
                  <a16:creationId xmlns:a16="http://schemas.microsoft.com/office/drawing/2014/main" id="{E5FFD242-7CF9-7FC6-BE97-4E52C41DCBC9}"/>
                </a:ext>
              </a:extLst>
            </p:cNvPr>
            <p:cNvSpPr/>
            <p:nvPr/>
          </p:nvSpPr>
          <p:spPr>
            <a:xfrm>
              <a:off x="600072" y="5962284"/>
              <a:ext cx="3504352" cy="674684"/>
            </a:xfrm>
            <a:prstGeom prst="roundRect">
              <a:avLst>
                <a:gd name="adj" fmla="val 0"/>
              </a:avLst>
            </a:prstGeom>
            <a:solidFill>
              <a:srgbClr val="00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latin typeface="Aptos" panose="020B0004020202020204" pitchFamily="34" charset="0"/>
              </a:endParaRPr>
            </a:p>
          </p:txBody>
        </p:sp>
        <p:sp>
          <p:nvSpPr>
            <p:cNvPr id="26" name="TextBox 89">
              <a:extLst>
                <a:ext uri="{FF2B5EF4-FFF2-40B4-BE49-F238E27FC236}">
                  <a16:creationId xmlns:a16="http://schemas.microsoft.com/office/drawing/2014/main" id="{FF8E86FE-33AB-45E5-7EE5-CE99F31F2544}"/>
                </a:ext>
              </a:extLst>
            </p:cNvPr>
            <p:cNvSpPr txBox="1"/>
            <p:nvPr/>
          </p:nvSpPr>
          <p:spPr>
            <a:xfrm>
              <a:off x="851283" y="6130348"/>
              <a:ext cx="3124118" cy="338554"/>
            </a:xfrm>
            <a:prstGeom prst="rect">
              <a:avLst/>
            </a:prstGeom>
            <a:noFill/>
          </p:spPr>
          <p:txBody>
            <a:bodyPr wrap="square" rtlCol="0" anchor="ctr">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IN" sz="1600" b="1" dirty="0">
                  <a:solidFill>
                    <a:schemeClr val="bg1"/>
                  </a:solidFill>
                  <a:latin typeface="Aptos" panose="020B0004020202020204" pitchFamily="34" charset="0"/>
                </a:rPr>
                <a:t>Vessel Berth Monitoring System</a:t>
              </a:r>
            </a:p>
          </p:txBody>
        </p:sp>
        <p:pic>
          <p:nvPicPr>
            <p:cNvPr id="33" name="Graphic 59" descr="Gears with solid fill">
              <a:extLst>
                <a:ext uri="{FF2B5EF4-FFF2-40B4-BE49-F238E27FC236}">
                  <a16:creationId xmlns:a16="http://schemas.microsoft.com/office/drawing/2014/main" id="{5F2A53E9-EBD7-028A-30D6-5912CE37F0F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0123" y="5290487"/>
              <a:ext cx="563416" cy="563414"/>
            </a:xfrm>
            <a:prstGeom prst="rect">
              <a:avLst/>
            </a:prstGeom>
          </p:spPr>
        </p:pic>
        <p:pic>
          <p:nvPicPr>
            <p:cNvPr id="35" name="Graphic 34" descr="Toy Train with solid fill">
              <a:extLst>
                <a:ext uri="{FF2B5EF4-FFF2-40B4-BE49-F238E27FC236}">
                  <a16:creationId xmlns:a16="http://schemas.microsoft.com/office/drawing/2014/main" id="{A8C1EA31-2200-98E2-C2A6-6CF74AE1A8C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44478" y="3177529"/>
              <a:ext cx="514706" cy="514706"/>
            </a:xfrm>
            <a:prstGeom prst="rect">
              <a:avLst/>
            </a:prstGeom>
          </p:spPr>
        </p:pic>
        <p:pic>
          <p:nvPicPr>
            <p:cNvPr id="36" name="Graphic 35" descr="Scale with solid fill">
              <a:extLst>
                <a:ext uri="{FF2B5EF4-FFF2-40B4-BE49-F238E27FC236}">
                  <a16:creationId xmlns:a16="http://schemas.microsoft.com/office/drawing/2014/main" id="{EBF4A671-548D-C872-5BA6-1E841F2D8DD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38900" y="3832634"/>
              <a:ext cx="525861" cy="525861"/>
            </a:xfrm>
            <a:prstGeom prst="rect">
              <a:avLst/>
            </a:prstGeom>
          </p:spPr>
        </p:pic>
        <p:pic>
          <p:nvPicPr>
            <p:cNvPr id="37" name="Graphic 36" descr="Shield Tick with solid fill">
              <a:extLst>
                <a:ext uri="{FF2B5EF4-FFF2-40B4-BE49-F238E27FC236}">
                  <a16:creationId xmlns:a16="http://schemas.microsoft.com/office/drawing/2014/main" id="{07B68FF9-54A3-F7C7-4C77-3DDF9783245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421515" y="4604763"/>
              <a:ext cx="560633" cy="560633"/>
            </a:xfrm>
            <a:prstGeom prst="rect">
              <a:avLst/>
            </a:prstGeom>
          </p:spPr>
        </p:pic>
        <p:pic>
          <p:nvPicPr>
            <p:cNvPr id="38" name="Graphic 37" descr="Freight with solid fill">
              <a:extLst>
                <a:ext uri="{FF2B5EF4-FFF2-40B4-BE49-F238E27FC236}">
                  <a16:creationId xmlns:a16="http://schemas.microsoft.com/office/drawing/2014/main" id="{CB42ECA7-4BF0-ED6D-8496-CEA5ED4FA232}"/>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456388" y="6054184"/>
              <a:ext cx="490884" cy="490884"/>
            </a:xfrm>
            <a:prstGeom prst="rect">
              <a:avLst/>
            </a:prstGeom>
          </p:spPr>
        </p:pic>
        <p:sp>
          <p:nvSpPr>
            <p:cNvPr id="39" name="TextBox 224">
              <a:extLst>
                <a:ext uri="{FF2B5EF4-FFF2-40B4-BE49-F238E27FC236}">
                  <a16:creationId xmlns:a16="http://schemas.microsoft.com/office/drawing/2014/main" id="{0F1EF67B-0682-9005-EC23-BCD263F6164B}"/>
                </a:ext>
              </a:extLst>
            </p:cNvPr>
            <p:cNvSpPr txBox="1"/>
            <p:nvPr/>
          </p:nvSpPr>
          <p:spPr>
            <a:xfrm>
              <a:off x="5214381" y="3076514"/>
              <a:ext cx="6358494" cy="677108"/>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950" dirty="0">
                  <a:latin typeface="Aptos" panose="020B0004020202020204" pitchFamily="34" charset="0"/>
                </a:rPr>
                <a:t>The LGAP system provides a reliable solution to the problem of automatically locating the gap between the two ore cars to position the train indexer for correct arm insertion. The LGAP system monitors, detects and measures precisely the position of the ore car gap left, right and center, and provides these points to the indexer control system for real-time positioning of the arm.</a:t>
              </a:r>
            </a:p>
          </p:txBody>
        </p:sp>
        <p:sp>
          <p:nvSpPr>
            <p:cNvPr id="40" name="TextBox 224">
              <a:extLst>
                <a:ext uri="{FF2B5EF4-FFF2-40B4-BE49-F238E27FC236}">
                  <a16:creationId xmlns:a16="http://schemas.microsoft.com/office/drawing/2014/main" id="{E6E51081-97DF-CF5F-9003-D03714917DE1}"/>
                </a:ext>
              </a:extLst>
            </p:cNvPr>
            <p:cNvSpPr txBox="1"/>
            <p:nvPr/>
          </p:nvSpPr>
          <p:spPr>
            <a:xfrm>
              <a:off x="5214381" y="3872258"/>
              <a:ext cx="6358494" cy="530915"/>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950" dirty="0">
                  <a:latin typeface="Aptos" panose="020B0004020202020204" pitchFamily="34" charset="0"/>
                </a:rPr>
                <a:t>The CBMS is a complete turnkey solution to the problem of detecting, reporting and logging of ore volume, available capacity and belt drift on conveyor systems. The system provides key metrics on bulk conveyors that when incorporated into the site control system, provide real productivity and throughput gains to material handling operations. </a:t>
              </a:r>
            </a:p>
          </p:txBody>
        </p:sp>
        <p:sp>
          <p:nvSpPr>
            <p:cNvPr id="41" name="TextBox 224">
              <a:extLst>
                <a:ext uri="{FF2B5EF4-FFF2-40B4-BE49-F238E27FC236}">
                  <a16:creationId xmlns:a16="http://schemas.microsoft.com/office/drawing/2014/main" id="{AB9C5D7F-7685-9078-4116-76E5C95F986E}"/>
                </a:ext>
              </a:extLst>
            </p:cNvPr>
            <p:cNvSpPr txBox="1"/>
            <p:nvPr/>
          </p:nvSpPr>
          <p:spPr>
            <a:xfrm>
              <a:off x="5214381" y="4505672"/>
              <a:ext cx="6358494" cy="677108"/>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950" dirty="0">
                  <a:latin typeface="Aptos" panose="020B0004020202020204" pitchFamily="34" charset="0"/>
                </a:rPr>
                <a:t>The CAS system is a self-contained system designed to prevent collisions between stackers, reclaimers and ship loaders when entering areas of proximity or with other structures. CAS utilises existing machine instrumentation to calculate machine-to-machine collision distances and with the addition of active sensors, can detect the presence of objects or structure that may pose a collision risk.</a:t>
              </a:r>
            </a:p>
          </p:txBody>
        </p:sp>
        <p:sp>
          <p:nvSpPr>
            <p:cNvPr id="42" name="TextBox 224">
              <a:extLst>
                <a:ext uri="{FF2B5EF4-FFF2-40B4-BE49-F238E27FC236}">
                  <a16:creationId xmlns:a16="http://schemas.microsoft.com/office/drawing/2014/main" id="{527DD854-53E0-109B-8F72-07F198A4E72E}"/>
                </a:ext>
              </a:extLst>
            </p:cNvPr>
            <p:cNvSpPr txBox="1"/>
            <p:nvPr/>
          </p:nvSpPr>
          <p:spPr>
            <a:xfrm>
              <a:off x="5214381" y="5314634"/>
              <a:ext cx="6358494" cy="530915"/>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950" dirty="0">
                  <a:latin typeface="Aptos" panose="020B0004020202020204" pitchFamily="34" charset="0"/>
                </a:rPr>
                <a:t>The RSMS utilises the latest OEM 360-degree scanning radar technology to measure key stockpile parameters to optimise reclaimer operations. Using the radar data, the machine control system can be optimised to reduce over torque events from face collapses, eliminate air swings and improve reclaim rates by detecting the edge of the stockpile.</a:t>
              </a:r>
            </a:p>
          </p:txBody>
        </p:sp>
        <p:sp>
          <p:nvSpPr>
            <p:cNvPr id="43" name="TextBox 224">
              <a:extLst>
                <a:ext uri="{FF2B5EF4-FFF2-40B4-BE49-F238E27FC236}">
                  <a16:creationId xmlns:a16="http://schemas.microsoft.com/office/drawing/2014/main" id="{6A1C47DF-8C62-93A7-D579-B5040E0E2334}"/>
                </a:ext>
              </a:extLst>
            </p:cNvPr>
            <p:cNvSpPr txBox="1"/>
            <p:nvPr/>
          </p:nvSpPr>
          <p:spPr>
            <a:xfrm>
              <a:off x="5214381" y="6027837"/>
              <a:ext cx="6358494" cy="530915"/>
            </a:xfrm>
            <a:prstGeom prst="rect">
              <a:avLst/>
            </a:prstGeom>
            <a:noFill/>
          </p:spPr>
          <p:txBody>
            <a:bodyPr wrap="square"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950" dirty="0">
                  <a:latin typeface="Aptos" panose="020B0004020202020204" pitchFamily="34" charset="0"/>
                </a:rPr>
                <a:t>Once a vessel is moored in its berth, it must remain as close as possible to its original berthing position to ensure the safe and efficient loading of bulk material into the hold. The VBMS uses Lidar sensors to measure the relative multidimensional position change of the vessel.  This information is then communicated to the control system for alarming and reporting.</a:t>
              </a:r>
            </a:p>
          </p:txBody>
        </p:sp>
      </p:grpSp>
      <p:sp>
        <p:nvSpPr>
          <p:cNvPr id="2" name="Title 5">
            <a:extLst>
              <a:ext uri="{FF2B5EF4-FFF2-40B4-BE49-F238E27FC236}">
                <a16:creationId xmlns:a16="http://schemas.microsoft.com/office/drawing/2014/main" id="{3545CD7F-C00E-AFCE-68D9-DBAE9FBAEC94}"/>
              </a:ext>
            </a:extLst>
          </p:cNvPr>
          <p:cNvSpPr>
            <a:spLocks noGrp="1"/>
          </p:cNvSpPr>
          <p:nvPr>
            <p:ph type="title"/>
          </p:nvPr>
        </p:nvSpPr>
        <p:spPr>
          <a:xfrm>
            <a:off x="0" y="-252413"/>
            <a:ext cx="10515600" cy="1325563"/>
          </a:xfrm>
        </p:spPr>
        <p:txBody>
          <a:bodyPr/>
          <a:lstStyle/>
          <a:p>
            <a:r>
              <a:rPr lang="en-US" sz="4000" dirty="0">
                <a:ln w="3175">
                  <a:solidFill>
                    <a:srgbClr val="00A3B4"/>
                  </a:solidFill>
                </a:ln>
                <a:solidFill>
                  <a:schemeClr val="bg1"/>
                </a:solidFill>
              </a:rPr>
              <a:t>6. Technology, Innovation &amp; Bespoke Solutions</a:t>
            </a:r>
            <a:endParaRPr lang="en-AU" dirty="0">
              <a:ln w="3175">
                <a:solidFill>
                  <a:srgbClr val="00A3B4"/>
                </a:solidFill>
              </a:ln>
            </a:endParaRPr>
          </a:p>
        </p:txBody>
      </p:sp>
      <p:sp>
        <p:nvSpPr>
          <p:cNvPr id="3" name="TextBox 2">
            <a:extLst>
              <a:ext uri="{FF2B5EF4-FFF2-40B4-BE49-F238E27FC236}">
                <a16:creationId xmlns:a16="http://schemas.microsoft.com/office/drawing/2014/main" id="{E77ED9B7-1743-F7BA-22A7-7C5A077CF000}"/>
              </a:ext>
            </a:extLst>
          </p:cNvPr>
          <p:cNvSpPr txBox="1"/>
          <p:nvPr/>
        </p:nvSpPr>
        <p:spPr>
          <a:xfrm>
            <a:off x="308857" y="765517"/>
            <a:ext cx="11212200" cy="523220"/>
          </a:xfrm>
          <a:prstGeom prst="rect">
            <a:avLst/>
          </a:prstGeom>
          <a:noFill/>
        </p:spPr>
        <p:txBody>
          <a:bodyPr wrap="square" rtlCol="0">
            <a:spAutoFit/>
          </a:bodyPr>
          <a:lstStyle/>
          <a:p>
            <a:r>
              <a:rPr lang="en-US" sz="1400" dirty="0">
                <a:latin typeface="Aptos" panose="020B0004020202020204" pitchFamily="34" charset="0"/>
                <a:cs typeface="Arial" panose="020B0604020202020204" pitchFamily="34" charset="0"/>
              </a:rPr>
              <a:t>BEC has developed, deployed a number of technology solutions.   These solutions have been and are continuing to be deployed with clients such as Fortescue, BHP, Rio Tinto.  </a:t>
            </a:r>
          </a:p>
        </p:txBody>
      </p:sp>
      <p:sp>
        <p:nvSpPr>
          <p:cNvPr id="4" name="Slide Number Placeholder 3">
            <a:extLst>
              <a:ext uri="{FF2B5EF4-FFF2-40B4-BE49-F238E27FC236}">
                <a16:creationId xmlns:a16="http://schemas.microsoft.com/office/drawing/2014/main" id="{08A9EA5A-0182-12BC-53AA-3F3FADDB1E83}"/>
              </a:ext>
            </a:extLst>
          </p:cNvPr>
          <p:cNvSpPr>
            <a:spLocks noGrp="1"/>
          </p:cNvSpPr>
          <p:nvPr>
            <p:ph type="sldNum" sz="quarter" idx="12"/>
          </p:nvPr>
        </p:nvSpPr>
        <p:spPr/>
        <p:txBody>
          <a:bodyPr/>
          <a:lstStyle/>
          <a:p>
            <a:fld id="{BFD7A0E7-078F-4AD0-A493-5B249F8993C7}" type="slidenum">
              <a:rPr lang="en-AU" smtClean="0"/>
              <a:t>11</a:t>
            </a:fld>
            <a:endParaRPr lang="en-AU" dirty="0"/>
          </a:p>
        </p:txBody>
      </p:sp>
      <p:pic>
        <p:nvPicPr>
          <p:cNvPr id="1026" name="Picture 2">
            <a:extLst>
              <a:ext uri="{FF2B5EF4-FFF2-40B4-BE49-F238E27FC236}">
                <a16:creationId xmlns:a16="http://schemas.microsoft.com/office/drawing/2014/main" id="{5B56386C-2ED9-5F8D-3D03-7303F31EE7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5048" y="1983401"/>
            <a:ext cx="641267" cy="64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70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B48161F-4975-D8FD-87AB-B117DF4062ED}"/>
              </a:ext>
            </a:extLst>
          </p:cNvPr>
          <p:cNvSpPr/>
          <p:nvPr/>
        </p:nvSpPr>
        <p:spPr>
          <a:xfrm>
            <a:off x="3248288" y="1498397"/>
            <a:ext cx="1816312" cy="889930"/>
          </a:xfrm>
          <a:prstGeom prst="roundRect">
            <a:avLst/>
          </a:prstGeom>
          <a:solidFill>
            <a:srgbClr val="00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Aptos" panose="020B0004020202020204" pitchFamily="34" charset="0"/>
                <a:cs typeface="Arial" panose="020B0604020202020204" pitchFamily="34" charset="0"/>
              </a:rPr>
              <a:t>Managing Director </a:t>
            </a:r>
          </a:p>
          <a:p>
            <a:pPr algn="ctr"/>
            <a:r>
              <a:rPr lang="en-US" sz="1000" dirty="0">
                <a:latin typeface="Aptos" panose="020B0004020202020204" pitchFamily="34" charset="0"/>
                <a:cs typeface="Arial" panose="020B0604020202020204" pitchFamily="34" charset="0"/>
              </a:rPr>
              <a:t>Michael Drake-Brockman</a:t>
            </a:r>
            <a:endParaRPr lang="en-AU" sz="1000" dirty="0">
              <a:latin typeface="Aptos" panose="020B00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0C618D41-2840-508D-2CBF-33A8594D41A1}"/>
              </a:ext>
            </a:extLst>
          </p:cNvPr>
          <p:cNvSpPr/>
          <p:nvPr/>
        </p:nvSpPr>
        <p:spPr>
          <a:xfrm>
            <a:off x="467570" y="4205277"/>
            <a:ext cx="1890501" cy="580759"/>
          </a:xfrm>
          <a:prstGeom prst="round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Aptos" panose="020B0004020202020204" pitchFamily="34" charset="0"/>
                <a:cs typeface="Arial" panose="020B0604020202020204" pitchFamily="34" charset="0"/>
              </a:rPr>
              <a:t>Power Systems</a:t>
            </a:r>
          </a:p>
          <a:p>
            <a:pPr algn="ctr"/>
            <a:r>
              <a:rPr lang="en-US" sz="1000" dirty="0">
                <a:latin typeface="Aptos" panose="020B0004020202020204" pitchFamily="34" charset="0"/>
                <a:cs typeface="Arial" panose="020B0604020202020204" pitchFamily="34" charset="0"/>
              </a:rPr>
              <a:t>James Leedman</a:t>
            </a:r>
            <a:endParaRPr lang="en-AU" sz="1000" dirty="0">
              <a:latin typeface="Aptos" panose="020B00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75064525-723C-C08F-E40E-5E9F9FB0B219}"/>
              </a:ext>
            </a:extLst>
          </p:cNvPr>
          <p:cNvSpPr/>
          <p:nvPr/>
        </p:nvSpPr>
        <p:spPr>
          <a:xfrm>
            <a:off x="467570" y="4828753"/>
            <a:ext cx="1890501" cy="580759"/>
          </a:xfrm>
          <a:prstGeom prst="round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Aptos" panose="020B0004020202020204" pitchFamily="34" charset="0"/>
                <a:cs typeface="Arial" panose="020B0604020202020204" pitchFamily="34" charset="0"/>
              </a:rPr>
              <a:t>Electrical &amp; Instrumentation</a:t>
            </a:r>
          </a:p>
          <a:p>
            <a:pPr algn="ctr"/>
            <a:r>
              <a:rPr lang="en-US" sz="1000" dirty="0">
                <a:latin typeface="Aptos" panose="020B0004020202020204" pitchFamily="34" charset="0"/>
                <a:cs typeface="Arial" panose="020B0604020202020204" pitchFamily="34" charset="0"/>
              </a:rPr>
              <a:t>Rick Di Filippo</a:t>
            </a:r>
          </a:p>
        </p:txBody>
      </p:sp>
      <p:sp>
        <p:nvSpPr>
          <p:cNvPr id="22" name="Rectangle: Rounded Corners 21">
            <a:extLst>
              <a:ext uri="{FF2B5EF4-FFF2-40B4-BE49-F238E27FC236}">
                <a16:creationId xmlns:a16="http://schemas.microsoft.com/office/drawing/2014/main" id="{82841592-E8E0-BF44-D183-1461499DACE8}"/>
              </a:ext>
            </a:extLst>
          </p:cNvPr>
          <p:cNvSpPr/>
          <p:nvPr/>
        </p:nvSpPr>
        <p:spPr>
          <a:xfrm>
            <a:off x="467570" y="5452229"/>
            <a:ext cx="1890501" cy="580759"/>
          </a:xfrm>
          <a:prstGeom prst="round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Aptos" panose="020B0004020202020204" pitchFamily="34" charset="0"/>
                <a:cs typeface="Arial" panose="020B0604020202020204" pitchFamily="34" charset="0"/>
              </a:rPr>
              <a:t>Automation &amp; Controls</a:t>
            </a:r>
          </a:p>
          <a:p>
            <a:pPr algn="ctr"/>
            <a:r>
              <a:rPr lang="en-US" sz="1000" dirty="0">
                <a:latin typeface="Aptos" panose="020B0004020202020204" pitchFamily="34" charset="0"/>
                <a:cs typeface="Arial" panose="020B0604020202020204" pitchFamily="34" charset="0"/>
              </a:rPr>
              <a:t>Graham Cobb</a:t>
            </a:r>
            <a:endParaRPr lang="en-AU" sz="1000" dirty="0">
              <a:latin typeface="Aptos" panose="020B00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F36AF77D-1193-0675-7DAF-0E30FDEF4CFF}"/>
              </a:ext>
            </a:extLst>
          </p:cNvPr>
          <p:cNvSpPr/>
          <p:nvPr/>
        </p:nvSpPr>
        <p:spPr>
          <a:xfrm>
            <a:off x="482081" y="6075704"/>
            <a:ext cx="1890501" cy="580759"/>
          </a:xfrm>
          <a:prstGeom prst="round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Aptos" panose="020B0004020202020204" pitchFamily="34" charset="0"/>
                <a:cs typeface="Arial" panose="020B0604020202020204" pitchFamily="34" charset="0"/>
              </a:rPr>
              <a:t>Technology &amp; Innovation</a:t>
            </a:r>
          </a:p>
          <a:p>
            <a:pPr algn="ctr"/>
            <a:r>
              <a:rPr lang="en-US" sz="1000" dirty="0">
                <a:latin typeface="Aptos" panose="020B0004020202020204" pitchFamily="34" charset="0"/>
                <a:cs typeface="Arial" panose="020B0604020202020204" pitchFamily="34" charset="0"/>
              </a:rPr>
              <a:t>Michael Drake-Brockman</a:t>
            </a:r>
            <a:endParaRPr lang="en-AU" sz="1000" dirty="0">
              <a:latin typeface="Aptos" panose="020B00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F6F2125F-431A-F60B-1657-842B0451DCF1}"/>
              </a:ext>
            </a:extLst>
          </p:cNvPr>
          <p:cNvSpPr/>
          <p:nvPr/>
        </p:nvSpPr>
        <p:spPr>
          <a:xfrm>
            <a:off x="2989671" y="5527183"/>
            <a:ext cx="1890501" cy="580759"/>
          </a:xfrm>
          <a:prstGeom prst="round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Aptos" panose="020B0004020202020204" pitchFamily="34" charset="0"/>
                <a:cs typeface="Arial" panose="020B0604020202020204" pitchFamily="34" charset="0"/>
              </a:rPr>
              <a:t>Principal Engineers </a:t>
            </a:r>
          </a:p>
        </p:txBody>
      </p:sp>
      <p:sp>
        <p:nvSpPr>
          <p:cNvPr id="28" name="Rectangle: Rounded Corners 27">
            <a:extLst>
              <a:ext uri="{FF2B5EF4-FFF2-40B4-BE49-F238E27FC236}">
                <a16:creationId xmlns:a16="http://schemas.microsoft.com/office/drawing/2014/main" id="{C4955326-2590-00CE-AAA9-33CFE94471B0}"/>
              </a:ext>
            </a:extLst>
          </p:cNvPr>
          <p:cNvSpPr/>
          <p:nvPr/>
        </p:nvSpPr>
        <p:spPr>
          <a:xfrm>
            <a:off x="5444233" y="5542310"/>
            <a:ext cx="1890501" cy="1126169"/>
          </a:xfrm>
          <a:prstGeom prst="round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Aptos" panose="020B0004020202020204" pitchFamily="34" charset="0"/>
                <a:cs typeface="Arial" panose="020B0604020202020204" pitchFamily="34" charset="0"/>
              </a:rPr>
              <a:t>Lead Engineers</a:t>
            </a:r>
          </a:p>
          <a:p>
            <a:pPr algn="ctr"/>
            <a:r>
              <a:rPr lang="en-US" sz="1000" b="1" dirty="0">
                <a:latin typeface="Aptos" panose="020B0004020202020204" pitchFamily="34" charset="0"/>
                <a:cs typeface="Arial" panose="020B0604020202020204" pitchFamily="34" charset="0"/>
              </a:rPr>
              <a:t>Senior Engineers</a:t>
            </a:r>
          </a:p>
          <a:p>
            <a:pPr algn="ctr"/>
            <a:r>
              <a:rPr lang="en-US" sz="1000" b="1" dirty="0">
                <a:latin typeface="Aptos" panose="020B0004020202020204" pitchFamily="34" charset="0"/>
                <a:cs typeface="Arial" panose="020B0604020202020204" pitchFamily="34" charset="0"/>
              </a:rPr>
              <a:t>Electrical Engineers</a:t>
            </a:r>
          </a:p>
          <a:p>
            <a:pPr algn="ctr"/>
            <a:r>
              <a:rPr lang="en-US" sz="1000" b="1" dirty="0">
                <a:latin typeface="Aptos" panose="020B0004020202020204" pitchFamily="34" charset="0"/>
                <a:cs typeface="Arial" panose="020B0604020202020204" pitchFamily="34" charset="0"/>
              </a:rPr>
              <a:t>Graduate Engineers</a:t>
            </a:r>
          </a:p>
        </p:txBody>
      </p:sp>
      <p:sp>
        <p:nvSpPr>
          <p:cNvPr id="30" name="Rectangle: Rounded Corners 29">
            <a:extLst>
              <a:ext uri="{FF2B5EF4-FFF2-40B4-BE49-F238E27FC236}">
                <a16:creationId xmlns:a16="http://schemas.microsoft.com/office/drawing/2014/main" id="{01DB5788-8737-0F69-9984-10A54CAA14CA}"/>
              </a:ext>
            </a:extLst>
          </p:cNvPr>
          <p:cNvSpPr/>
          <p:nvPr/>
        </p:nvSpPr>
        <p:spPr>
          <a:xfrm>
            <a:off x="2996926" y="4699421"/>
            <a:ext cx="1890501" cy="580759"/>
          </a:xfrm>
          <a:prstGeom prst="round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Aptos" panose="020B0004020202020204" pitchFamily="34" charset="0"/>
                <a:cs typeface="Arial" panose="020B0604020202020204" pitchFamily="34" charset="0"/>
              </a:rPr>
              <a:t>Drafting Supervisor</a:t>
            </a:r>
          </a:p>
        </p:txBody>
      </p:sp>
      <p:sp>
        <p:nvSpPr>
          <p:cNvPr id="32" name="Rectangle: Rounded Corners 31">
            <a:extLst>
              <a:ext uri="{FF2B5EF4-FFF2-40B4-BE49-F238E27FC236}">
                <a16:creationId xmlns:a16="http://schemas.microsoft.com/office/drawing/2014/main" id="{C5AF0475-EB97-8BAA-57A9-94CBEC5B16F6}"/>
              </a:ext>
            </a:extLst>
          </p:cNvPr>
          <p:cNvSpPr/>
          <p:nvPr/>
        </p:nvSpPr>
        <p:spPr>
          <a:xfrm>
            <a:off x="5444233" y="4141842"/>
            <a:ext cx="1890501" cy="1126169"/>
          </a:xfrm>
          <a:prstGeom prst="round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latin typeface="Aptos" panose="020B0004020202020204" pitchFamily="34" charset="0"/>
                <a:cs typeface="Arial" panose="020B0604020202020204" pitchFamily="34" charset="0"/>
              </a:rPr>
              <a:t>Lead Drafter</a:t>
            </a:r>
          </a:p>
          <a:p>
            <a:pPr algn="ctr"/>
            <a:r>
              <a:rPr lang="en-US" sz="1000" b="1" dirty="0">
                <a:latin typeface="Aptos" panose="020B0004020202020204" pitchFamily="34" charset="0"/>
                <a:cs typeface="Arial" panose="020B0604020202020204" pitchFamily="34" charset="0"/>
              </a:rPr>
              <a:t>Senior Drafter</a:t>
            </a:r>
          </a:p>
          <a:p>
            <a:pPr algn="ctr"/>
            <a:r>
              <a:rPr lang="en-US" sz="1000" b="1" dirty="0">
                <a:latin typeface="Aptos" panose="020B0004020202020204" pitchFamily="34" charset="0"/>
                <a:cs typeface="Arial" panose="020B0604020202020204" pitchFamily="34" charset="0"/>
              </a:rPr>
              <a:t>Electrical Drafter</a:t>
            </a:r>
          </a:p>
          <a:p>
            <a:pPr algn="ctr"/>
            <a:r>
              <a:rPr lang="en-US" sz="1000" b="1" dirty="0">
                <a:latin typeface="Aptos" panose="020B0004020202020204" pitchFamily="34" charset="0"/>
                <a:cs typeface="Arial" panose="020B0604020202020204" pitchFamily="34" charset="0"/>
              </a:rPr>
              <a:t>Document Control</a:t>
            </a:r>
          </a:p>
        </p:txBody>
      </p:sp>
      <p:sp>
        <p:nvSpPr>
          <p:cNvPr id="38" name="Title 37">
            <a:extLst>
              <a:ext uri="{FF2B5EF4-FFF2-40B4-BE49-F238E27FC236}">
                <a16:creationId xmlns:a16="http://schemas.microsoft.com/office/drawing/2014/main" id="{8EFD4D1C-6951-D84E-5A17-A1A76510E736}"/>
              </a:ext>
            </a:extLst>
          </p:cNvPr>
          <p:cNvSpPr>
            <a:spLocks noGrp="1"/>
          </p:cNvSpPr>
          <p:nvPr>
            <p:ph type="title"/>
          </p:nvPr>
        </p:nvSpPr>
        <p:spPr/>
        <p:txBody>
          <a:bodyPr/>
          <a:lstStyle/>
          <a:p>
            <a:r>
              <a:rPr lang="en-AU" sz="4000" dirty="0">
                <a:solidFill>
                  <a:schemeClr val="bg1"/>
                </a:solidFill>
              </a:rPr>
              <a:t>7. Organisational and Team</a:t>
            </a:r>
            <a:endParaRPr lang="en-AU" dirty="0"/>
          </a:p>
        </p:txBody>
      </p:sp>
      <p:sp>
        <p:nvSpPr>
          <p:cNvPr id="2" name="TextBox 1">
            <a:extLst>
              <a:ext uri="{FF2B5EF4-FFF2-40B4-BE49-F238E27FC236}">
                <a16:creationId xmlns:a16="http://schemas.microsoft.com/office/drawing/2014/main" id="{B5989B29-60D6-8FAE-29CD-479E24878066}"/>
              </a:ext>
            </a:extLst>
          </p:cNvPr>
          <p:cNvSpPr txBox="1"/>
          <p:nvPr/>
        </p:nvSpPr>
        <p:spPr>
          <a:xfrm>
            <a:off x="308857" y="793798"/>
            <a:ext cx="11212200" cy="523220"/>
          </a:xfrm>
          <a:prstGeom prst="rect">
            <a:avLst/>
          </a:prstGeom>
          <a:noFill/>
        </p:spPr>
        <p:txBody>
          <a:bodyPr wrap="square" rtlCol="0">
            <a:spAutoFit/>
          </a:bodyPr>
          <a:lstStyle/>
          <a:p>
            <a:r>
              <a:rPr lang="en-US" sz="1400" dirty="0">
                <a:latin typeface="Aptos" panose="020B0004020202020204" pitchFamily="34" charset="0"/>
                <a:cs typeface="Arial" panose="020B0604020202020204" pitchFamily="34" charset="0"/>
              </a:rPr>
              <a:t>BEC operates a flat structure which allows for fast decision making and a high level of agility. In addition to the Engineering function, the company has dedicated Finance, Office and Human Resources teams. </a:t>
            </a:r>
          </a:p>
        </p:txBody>
      </p:sp>
      <p:grpSp>
        <p:nvGrpSpPr>
          <p:cNvPr id="62" name="Group 61">
            <a:extLst>
              <a:ext uri="{FF2B5EF4-FFF2-40B4-BE49-F238E27FC236}">
                <a16:creationId xmlns:a16="http://schemas.microsoft.com/office/drawing/2014/main" id="{8D8FD2E6-B718-C4EE-9910-A8D796C473D7}"/>
              </a:ext>
            </a:extLst>
          </p:cNvPr>
          <p:cNvGrpSpPr/>
          <p:nvPr/>
        </p:nvGrpSpPr>
        <p:grpSpPr>
          <a:xfrm>
            <a:off x="432379" y="2848366"/>
            <a:ext cx="3107781" cy="1219237"/>
            <a:chOff x="6217500" y="1697615"/>
            <a:chExt cx="3107781" cy="1219237"/>
          </a:xfrm>
        </p:grpSpPr>
        <p:sp>
          <p:nvSpPr>
            <p:cNvPr id="64" name="Rectangle 63">
              <a:extLst>
                <a:ext uri="{FF2B5EF4-FFF2-40B4-BE49-F238E27FC236}">
                  <a16:creationId xmlns:a16="http://schemas.microsoft.com/office/drawing/2014/main" id="{B9D2D9EA-DB06-91D9-F76C-F0491F342323}"/>
                </a:ext>
              </a:extLst>
            </p:cNvPr>
            <p:cNvSpPr/>
            <p:nvPr/>
          </p:nvSpPr>
          <p:spPr>
            <a:xfrm>
              <a:off x="6217500" y="1697615"/>
              <a:ext cx="3107781" cy="1219237"/>
            </a:xfrm>
            <a:prstGeom prst="roundRect">
              <a:avLst/>
            </a:prstGeom>
            <a:solidFill>
              <a:srgbClr val="44546A"/>
            </a:solidFill>
            <a:ln>
              <a:solidFill>
                <a:srgbClr val="63666A"/>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1000" b="1" dirty="0">
                <a:solidFill>
                  <a:schemeClr val="bg1"/>
                </a:solidFill>
                <a:latin typeface="Aptos" panose="020B0004020202020204" pitchFamily="34" charset="0"/>
                <a:cs typeface="Arial" panose="020B0604020202020204" pitchFamily="34" charset="0"/>
              </a:endParaRPr>
            </a:p>
            <a:p>
              <a:pPr algn="ctr"/>
              <a:endParaRPr lang="en-US" sz="1000" b="1" dirty="0">
                <a:solidFill>
                  <a:schemeClr val="bg1"/>
                </a:solidFill>
                <a:latin typeface="Aptos" panose="020B0004020202020204" pitchFamily="34" charset="0"/>
                <a:cs typeface="Arial" panose="020B0604020202020204" pitchFamily="34" charset="0"/>
              </a:endParaRPr>
            </a:p>
            <a:p>
              <a:pPr algn="ctr"/>
              <a:endParaRPr lang="en-US" sz="1000" b="1" dirty="0">
                <a:solidFill>
                  <a:schemeClr val="bg1"/>
                </a:solidFill>
                <a:latin typeface="Aptos" panose="020B00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161DB739-2E29-E89A-709C-306AEC41B39F}"/>
                </a:ext>
              </a:extLst>
            </p:cNvPr>
            <p:cNvSpPr txBox="1"/>
            <p:nvPr/>
          </p:nvSpPr>
          <p:spPr>
            <a:xfrm>
              <a:off x="6330212" y="2117224"/>
              <a:ext cx="2861433" cy="715089"/>
            </a:xfrm>
            <a:prstGeom prst="roundRect">
              <a:avLst/>
            </a:prstGeom>
            <a:noFill/>
          </p:spPr>
          <p:txBody>
            <a:bodyPr wrap="square" rtlCol="0">
              <a:spAutoFit/>
            </a:bodyPr>
            <a:lstStyle/>
            <a:p>
              <a:r>
                <a:rPr lang="en-US" sz="1200" dirty="0">
                  <a:solidFill>
                    <a:schemeClr val="bg1"/>
                  </a:solidFill>
                </a:rPr>
                <a:t>Engineering team performs the BEC main engineering service lines of power systems, automation &amp; controls, and E&amp;I</a:t>
              </a:r>
              <a:endParaRPr lang="en-AU" sz="1200" dirty="0">
                <a:solidFill>
                  <a:schemeClr val="bg1"/>
                </a:solidFill>
              </a:endParaRPr>
            </a:p>
          </p:txBody>
        </p:sp>
      </p:grpSp>
      <p:sp>
        <p:nvSpPr>
          <p:cNvPr id="63" name="Rectangle 62">
            <a:extLst>
              <a:ext uri="{FF2B5EF4-FFF2-40B4-BE49-F238E27FC236}">
                <a16:creationId xmlns:a16="http://schemas.microsoft.com/office/drawing/2014/main" id="{8B05EB93-5CB1-1A13-85EB-F8670615DB22}"/>
              </a:ext>
            </a:extLst>
          </p:cNvPr>
          <p:cNvSpPr/>
          <p:nvPr/>
        </p:nvSpPr>
        <p:spPr>
          <a:xfrm>
            <a:off x="978208" y="2545245"/>
            <a:ext cx="2016122" cy="635665"/>
          </a:xfrm>
          <a:prstGeom prst="roundRect">
            <a:avLst/>
          </a:prstGeom>
          <a:solidFill>
            <a:srgbClr val="222B36"/>
          </a:solidFill>
          <a:ln>
            <a:solidFill>
              <a:srgbClr val="63666A"/>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1100" b="1" dirty="0">
              <a:solidFill>
                <a:schemeClr val="bg1"/>
              </a:solidFill>
              <a:latin typeface="Aptos" panose="020B0004020202020204" pitchFamily="34" charset="0"/>
              <a:cs typeface="Arial" panose="020B0604020202020204" pitchFamily="34" charset="0"/>
            </a:endParaRPr>
          </a:p>
          <a:p>
            <a:pPr algn="ctr"/>
            <a:r>
              <a:rPr lang="en-US" sz="1600" b="1" dirty="0">
                <a:solidFill>
                  <a:schemeClr val="bg1"/>
                </a:solidFill>
                <a:latin typeface="Aptos" panose="020B0004020202020204" pitchFamily="34" charset="0"/>
                <a:cs typeface="Arial" panose="020B0604020202020204" pitchFamily="34" charset="0"/>
              </a:rPr>
              <a:t>Engineering Team</a:t>
            </a:r>
          </a:p>
        </p:txBody>
      </p:sp>
      <p:cxnSp>
        <p:nvCxnSpPr>
          <p:cNvPr id="114" name="Connector: Elbow 113">
            <a:extLst>
              <a:ext uri="{FF2B5EF4-FFF2-40B4-BE49-F238E27FC236}">
                <a16:creationId xmlns:a16="http://schemas.microsoft.com/office/drawing/2014/main" id="{AA728235-1A60-BBE1-4AB8-DD67A8299E8E}"/>
              </a:ext>
            </a:extLst>
          </p:cNvPr>
          <p:cNvCxnSpPr>
            <a:cxnSpLocks/>
            <a:endCxn id="17" idx="1"/>
          </p:cNvCxnSpPr>
          <p:nvPr/>
        </p:nvCxnSpPr>
        <p:spPr>
          <a:xfrm rot="10800000" flipH="1" flipV="1">
            <a:off x="432378" y="3457985"/>
            <a:ext cx="35191" cy="1037672"/>
          </a:xfrm>
          <a:prstGeom prst="bentConnector3">
            <a:avLst>
              <a:gd name="adj1" fmla="val -649598"/>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78D1600A-57BD-41B0-99E0-02900D9E64F9}"/>
              </a:ext>
            </a:extLst>
          </p:cNvPr>
          <p:cNvCxnSpPr>
            <a:cxnSpLocks/>
            <a:endCxn id="21" idx="1"/>
          </p:cNvCxnSpPr>
          <p:nvPr/>
        </p:nvCxnSpPr>
        <p:spPr>
          <a:xfrm rot="10800000" flipH="1" flipV="1">
            <a:off x="432378" y="3457985"/>
            <a:ext cx="35191" cy="1661148"/>
          </a:xfrm>
          <a:prstGeom prst="bentConnector3">
            <a:avLst>
              <a:gd name="adj1" fmla="val -649598"/>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7B9E5D78-FA76-3115-6F6F-382076762374}"/>
              </a:ext>
            </a:extLst>
          </p:cNvPr>
          <p:cNvCxnSpPr>
            <a:cxnSpLocks/>
            <a:endCxn id="22" idx="1"/>
          </p:cNvCxnSpPr>
          <p:nvPr/>
        </p:nvCxnSpPr>
        <p:spPr>
          <a:xfrm rot="10800000" flipH="1" flipV="1">
            <a:off x="432378" y="3457985"/>
            <a:ext cx="35191" cy="2284624"/>
          </a:xfrm>
          <a:prstGeom prst="bentConnector3">
            <a:avLst>
              <a:gd name="adj1" fmla="val -649598"/>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02195DAA-1D9E-883A-543E-3B4066CEBC02}"/>
              </a:ext>
            </a:extLst>
          </p:cNvPr>
          <p:cNvCxnSpPr>
            <a:cxnSpLocks/>
            <a:endCxn id="23" idx="1"/>
          </p:cNvCxnSpPr>
          <p:nvPr/>
        </p:nvCxnSpPr>
        <p:spPr>
          <a:xfrm rot="10800000" flipH="1" flipV="1">
            <a:off x="432379" y="3457984"/>
            <a:ext cx="49702" cy="2908099"/>
          </a:xfrm>
          <a:prstGeom prst="bentConnector3">
            <a:avLst>
              <a:gd name="adj1" fmla="val -459941"/>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Connector: Elbow 174">
            <a:extLst>
              <a:ext uri="{FF2B5EF4-FFF2-40B4-BE49-F238E27FC236}">
                <a16:creationId xmlns:a16="http://schemas.microsoft.com/office/drawing/2014/main" id="{B92896D7-8481-B5A6-68F0-C99A6B8CF6A9}"/>
              </a:ext>
            </a:extLst>
          </p:cNvPr>
          <p:cNvCxnSpPr>
            <a:cxnSpLocks/>
            <a:stCxn id="17" idx="3"/>
            <a:endCxn id="24" idx="1"/>
          </p:cNvCxnSpPr>
          <p:nvPr/>
        </p:nvCxnSpPr>
        <p:spPr>
          <a:xfrm>
            <a:off x="2358071" y="4495657"/>
            <a:ext cx="631600" cy="1321906"/>
          </a:xfrm>
          <a:prstGeom prst="bentConnector3">
            <a:avLst>
              <a:gd name="adj1" fmla="val 50000"/>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Connector: Elbow 177">
            <a:extLst>
              <a:ext uri="{FF2B5EF4-FFF2-40B4-BE49-F238E27FC236}">
                <a16:creationId xmlns:a16="http://schemas.microsoft.com/office/drawing/2014/main" id="{767E1902-FD3B-7A87-45F4-03A28633B373}"/>
              </a:ext>
            </a:extLst>
          </p:cNvPr>
          <p:cNvCxnSpPr>
            <a:cxnSpLocks/>
            <a:stCxn id="21" idx="3"/>
            <a:endCxn id="24" idx="1"/>
          </p:cNvCxnSpPr>
          <p:nvPr/>
        </p:nvCxnSpPr>
        <p:spPr>
          <a:xfrm>
            <a:off x="2358071" y="5119133"/>
            <a:ext cx="631600" cy="698430"/>
          </a:xfrm>
          <a:prstGeom prst="bentConnector3">
            <a:avLst>
              <a:gd name="adj1" fmla="val 50000"/>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Connector: Elbow 180">
            <a:extLst>
              <a:ext uri="{FF2B5EF4-FFF2-40B4-BE49-F238E27FC236}">
                <a16:creationId xmlns:a16="http://schemas.microsoft.com/office/drawing/2014/main" id="{AE570AB7-1FFE-CDC5-6D84-5311CD2D9773}"/>
              </a:ext>
            </a:extLst>
          </p:cNvPr>
          <p:cNvCxnSpPr>
            <a:cxnSpLocks/>
            <a:stCxn id="22" idx="3"/>
            <a:endCxn id="30" idx="1"/>
          </p:cNvCxnSpPr>
          <p:nvPr/>
        </p:nvCxnSpPr>
        <p:spPr>
          <a:xfrm flipV="1">
            <a:off x="2358071" y="4989801"/>
            <a:ext cx="638855" cy="752808"/>
          </a:xfrm>
          <a:prstGeom prst="bentConnector3">
            <a:avLst>
              <a:gd name="adj1" fmla="val 50000"/>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Connector: Elbow 183">
            <a:extLst>
              <a:ext uri="{FF2B5EF4-FFF2-40B4-BE49-F238E27FC236}">
                <a16:creationId xmlns:a16="http://schemas.microsoft.com/office/drawing/2014/main" id="{54A50FFE-8367-E7CE-B424-9FBA709A5CCB}"/>
              </a:ext>
            </a:extLst>
          </p:cNvPr>
          <p:cNvCxnSpPr>
            <a:cxnSpLocks/>
            <a:stCxn id="23" idx="3"/>
            <a:endCxn id="30" idx="1"/>
          </p:cNvCxnSpPr>
          <p:nvPr/>
        </p:nvCxnSpPr>
        <p:spPr>
          <a:xfrm flipV="1">
            <a:off x="2372582" y="4989801"/>
            <a:ext cx="624344" cy="1376283"/>
          </a:xfrm>
          <a:prstGeom prst="bentConnector3">
            <a:avLst>
              <a:gd name="adj1" fmla="val 50000"/>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Connector: Elbow 186">
            <a:extLst>
              <a:ext uri="{FF2B5EF4-FFF2-40B4-BE49-F238E27FC236}">
                <a16:creationId xmlns:a16="http://schemas.microsoft.com/office/drawing/2014/main" id="{F8DF0F5E-6BEC-58FB-A6BA-B11EE2296966}"/>
              </a:ext>
            </a:extLst>
          </p:cNvPr>
          <p:cNvCxnSpPr>
            <a:cxnSpLocks/>
            <a:stCxn id="30" idx="3"/>
            <a:endCxn id="32" idx="1"/>
          </p:cNvCxnSpPr>
          <p:nvPr/>
        </p:nvCxnSpPr>
        <p:spPr>
          <a:xfrm flipV="1">
            <a:off x="4887427" y="4704927"/>
            <a:ext cx="556806" cy="284874"/>
          </a:xfrm>
          <a:prstGeom prst="bentConnector3">
            <a:avLst>
              <a:gd name="adj1" fmla="val 50000"/>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Connector: Elbow 189">
            <a:extLst>
              <a:ext uri="{FF2B5EF4-FFF2-40B4-BE49-F238E27FC236}">
                <a16:creationId xmlns:a16="http://schemas.microsoft.com/office/drawing/2014/main" id="{4E1CA8D2-D13F-1FDD-E6B8-EF79174C3A5A}"/>
              </a:ext>
            </a:extLst>
          </p:cNvPr>
          <p:cNvCxnSpPr>
            <a:cxnSpLocks/>
            <a:stCxn id="24" idx="3"/>
            <a:endCxn id="28" idx="1"/>
          </p:cNvCxnSpPr>
          <p:nvPr/>
        </p:nvCxnSpPr>
        <p:spPr>
          <a:xfrm>
            <a:off x="4880172" y="5817563"/>
            <a:ext cx="564061" cy="287832"/>
          </a:xfrm>
          <a:prstGeom prst="bentConnector3">
            <a:avLst>
              <a:gd name="adj1" fmla="val 50000"/>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Connector: Elbow 192">
            <a:extLst>
              <a:ext uri="{FF2B5EF4-FFF2-40B4-BE49-F238E27FC236}">
                <a16:creationId xmlns:a16="http://schemas.microsoft.com/office/drawing/2014/main" id="{8AD399C9-1DF1-D7F4-EBFA-E2A4B14CB194}"/>
              </a:ext>
            </a:extLst>
          </p:cNvPr>
          <p:cNvCxnSpPr>
            <a:cxnSpLocks/>
            <a:stCxn id="8" idx="3"/>
            <a:endCxn id="6" idx="0"/>
          </p:cNvCxnSpPr>
          <p:nvPr/>
        </p:nvCxnSpPr>
        <p:spPr>
          <a:xfrm>
            <a:off x="5064600" y="1943362"/>
            <a:ext cx="1392660" cy="606434"/>
          </a:xfrm>
          <a:prstGeom prst="bentConnector2">
            <a:avLst/>
          </a:prstGeom>
          <a:ln>
            <a:solidFill>
              <a:srgbClr val="00A3B4"/>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F60E07B5-69AD-8084-25BA-044E346D6DB4}"/>
              </a:ext>
            </a:extLst>
          </p:cNvPr>
          <p:cNvCxnSpPr>
            <a:cxnSpLocks/>
            <a:stCxn id="8" idx="1"/>
            <a:endCxn id="63" idx="0"/>
          </p:cNvCxnSpPr>
          <p:nvPr/>
        </p:nvCxnSpPr>
        <p:spPr>
          <a:xfrm rot="10800000" flipV="1">
            <a:off x="1986270" y="1943361"/>
            <a:ext cx="1262019" cy="601883"/>
          </a:xfrm>
          <a:prstGeom prst="bentConnector2">
            <a:avLst/>
          </a:prstGeom>
          <a:ln>
            <a:solidFill>
              <a:srgbClr val="00A3B4"/>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AE22E40-F59D-AC25-012D-19A2FBDED1AC}"/>
              </a:ext>
            </a:extLst>
          </p:cNvPr>
          <p:cNvGrpSpPr/>
          <p:nvPr/>
        </p:nvGrpSpPr>
        <p:grpSpPr>
          <a:xfrm>
            <a:off x="4913832" y="2549796"/>
            <a:ext cx="3107781" cy="1469541"/>
            <a:chOff x="6217500" y="1447311"/>
            <a:chExt cx="3107781" cy="1469541"/>
          </a:xfrm>
        </p:grpSpPr>
        <p:grpSp>
          <p:nvGrpSpPr>
            <p:cNvPr id="5" name="Group 4">
              <a:extLst>
                <a:ext uri="{FF2B5EF4-FFF2-40B4-BE49-F238E27FC236}">
                  <a16:creationId xmlns:a16="http://schemas.microsoft.com/office/drawing/2014/main" id="{9A691D5A-8DAE-B0F9-782F-C9799770F1CA}"/>
                </a:ext>
              </a:extLst>
            </p:cNvPr>
            <p:cNvGrpSpPr/>
            <p:nvPr/>
          </p:nvGrpSpPr>
          <p:grpSpPr>
            <a:xfrm>
              <a:off x="6217500" y="1697615"/>
              <a:ext cx="3107781" cy="1219237"/>
              <a:chOff x="6217500" y="1697615"/>
              <a:chExt cx="3107781" cy="1219237"/>
            </a:xfrm>
          </p:grpSpPr>
          <p:sp>
            <p:nvSpPr>
              <p:cNvPr id="9" name="Rectangle 47">
                <a:extLst>
                  <a:ext uri="{FF2B5EF4-FFF2-40B4-BE49-F238E27FC236}">
                    <a16:creationId xmlns:a16="http://schemas.microsoft.com/office/drawing/2014/main" id="{277882F8-CE9B-C3E6-23FF-06DB381298DC}"/>
                  </a:ext>
                </a:extLst>
              </p:cNvPr>
              <p:cNvSpPr/>
              <p:nvPr/>
            </p:nvSpPr>
            <p:spPr>
              <a:xfrm>
                <a:off x="6217500" y="1697615"/>
                <a:ext cx="3107781" cy="1219237"/>
              </a:xfrm>
              <a:prstGeom prst="roundRect">
                <a:avLst/>
              </a:prstGeom>
              <a:solidFill>
                <a:srgbClr val="63666A"/>
              </a:solidFill>
              <a:ln>
                <a:solidFill>
                  <a:srgbClr val="63666A"/>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1000" b="1" dirty="0">
                  <a:solidFill>
                    <a:schemeClr val="bg1"/>
                  </a:solidFill>
                  <a:latin typeface="Aptos" panose="020B0004020202020204" pitchFamily="34" charset="0"/>
                  <a:cs typeface="Arial" panose="020B0604020202020204" pitchFamily="34" charset="0"/>
                </a:endParaRPr>
              </a:p>
              <a:p>
                <a:pPr algn="ctr"/>
                <a:endParaRPr lang="en-US" sz="1000" b="1" dirty="0">
                  <a:solidFill>
                    <a:schemeClr val="bg1"/>
                  </a:solidFill>
                  <a:latin typeface="Aptos" panose="020B0004020202020204" pitchFamily="34" charset="0"/>
                  <a:cs typeface="Arial" panose="020B0604020202020204" pitchFamily="34" charset="0"/>
                </a:endParaRPr>
              </a:p>
              <a:p>
                <a:pPr algn="ctr"/>
                <a:endParaRPr lang="en-US" sz="1000" b="1" dirty="0">
                  <a:solidFill>
                    <a:schemeClr val="bg1"/>
                  </a:solidFill>
                  <a:latin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8BFD018-E53A-8611-FBE8-B1A6EEAE0B54}"/>
                  </a:ext>
                </a:extLst>
              </p:cNvPr>
              <p:cNvSpPr txBox="1"/>
              <p:nvPr/>
            </p:nvSpPr>
            <p:spPr>
              <a:xfrm>
                <a:off x="6221523" y="2118728"/>
                <a:ext cx="3099733" cy="715089"/>
              </a:xfrm>
              <a:prstGeom prst="roundRect">
                <a:avLst/>
              </a:prstGeom>
              <a:noFill/>
            </p:spPr>
            <p:txBody>
              <a:bodyPr wrap="square" rtlCol="0">
                <a:spAutoFit/>
              </a:bodyPr>
              <a:lstStyle/>
              <a:p>
                <a:pPr algn="just"/>
                <a:r>
                  <a:rPr lang="en-US" sz="1200" dirty="0">
                    <a:solidFill>
                      <a:schemeClr val="bg1"/>
                    </a:solidFill>
                  </a:rPr>
                  <a:t>Administrative team is responsible for the quality, company finance, office management and human resourcing functions.</a:t>
                </a:r>
                <a:endParaRPr lang="en-AU" sz="1200" dirty="0">
                  <a:solidFill>
                    <a:schemeClr val="bg1"/>
                  </a:solidFill>
                </a:endParaRPr>
              </a:p>
            </p:txBody>
          </p:sp>
        </p:grpSp>
        <p:sp>
          <p:nvSpPr>
            <p:cNvPr id="6" name="Rectangle 6">
              <a:extLst>
                <a:ext uri="{FF2B5EF4-FFF2-40B4-BE49-F238E27FC236}">
                  <a16:creationId xmlns:a16="http://schemas.microsoft.com/office/drawing/2014/main" id="{A581B075-250C-1AED-006B-CDE565233D12}"/>
                </a:ext>
              </a:extLst>
            </p:cNvPr>
            <p:cNvSpPr/>
            <p:nvPr/>
          </p:nvSpPr>
          <p:spPr>
            <a:xfrm>
              <a:off x="6752867" y="1447311"/>
              <a:ext cx="2016122" cy="635665"/>
            </a:xfrm>
            <a:prstGeom prst="roundRect">
              <a:avLst/>
            </a:prstGeom>
            <a:solidFill>
              <a:srgbClr val="272829"/>
            </a:solidFill>
            <a:ln>
              <a:solidFill>
                <a:srgbClr val="63666A"/>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1100" b="1" dirty="0">
                <a:solidFill>
                  <a:schemeClr val="bg1"/>
                </a:solidFill>
                <a:latin typeface="Aptos" panose="020B0004020202020204" pitchFamily="34" charset="0"/>
                <a:cs typeface="Arial" panose="020B0604020202020204" pitchFamily="34" charset="0"/>
              </a:endParaRPr>
            </a:p>
            <a:p>
              <a:pPr algn="ctr"/>
              <a:r>
                <a:rPr lang="en-US" sz="1600" b="1" dirty="0">
                  <a:solidFill>
                    <a:schemeClr val="bg1"/>
                  </a:solidFill>
                  <a:latin typeface="Aptos" panose="020B0004020202020204" pitchFamily="34" charset="0"/>
                  <a:cs typeface="Arial" panose="020B0604020202020204" pitchFamily="34" charset="0"/>
                </a:rPr>
                <a:t>Office Team</a:t>
              </a:r>
            </a:p>
          </p:txBody>
        </p:sp>
      </p:grpSp>
      <p:pic>
        <p:nvPicPr>
          <p:cNvPr id="3074" name="Picture 2">
            <a:extLst>
              <a:ext uri="{FF2B5EF4-FFF2-40B4-BE49-F238E27FC236}">
                <a16:creationId xmlns:a16="http://schemas.microsoft.com/office/drawing/2014/main" id="{5D33DD79-351D-D2CC-B05E-4F352276BB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83" r="32962"/>
          <a:stretch/>
        </p:blipFill>
        <p:spPr bwMode="auto">
          <a:xfrm>
            <a:off x="8126277" y="4288559"/>
            <a:ext cx="3579767" cy="2190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 name="Slide Number Placeholder 2">
            <a:extLst>
              <a:ext uri="{FF2B5EF4-FFF2-40B4-BE49-F238E27FC236}">
                <a16:creationId xmlns:a16="http://schemas.microsoft.com/office/drawing/2014/main" id="{20494835-CE52-16B0-4C9C-7086B945F9BB}"/>
              </a:ext>
            </a:extLst>
          </p:cNvPr>
          <p:cNvSpPr txBox="1">
            <a:spLocks/>
          </p:cNvSpPr>
          <p:nvPr/>
        </p:nvSpPr>
        <p:spPr>
          <a:xfrm>
            <a:off x="11706044" y="6356350"/>
            <a:ext cx="461513"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7A0E7-078F-4AD0-A493-5B249F8993C7}" type="slidenum">
              <a:rPr lang="en-AU" smtClean="0"/>
              <a:pPr/>
              <a:t>12</a:t>
            </a:fld>
            <a:endParaRPr lang="en-AU" dirty="0"/>
          </a:p>
        </p:txBody>
      </p:sp>
      <p:sp>
        <p:nvSpPr>
          <p:cNvPr id="3" name="Slide Number Placeholder 1">
            <a:extLst>
              <a:ext uri="{FF2B5EF4-FFF2-40B4-BE49-F238E27FC236}">
                <a16:creationId xmlns:a16="http://schemas.microsoft.com/office/drawing/2014/main" id="{9B6C548D-AB84-32C5-86B6-27AFBB8C34A7}"/>
              </a:ext>
            </a:extLst>
          </p:cNvPr>
          <p:cNvSpPr>
            <a:spLocks noGrp="1"/>
          </p:cNvSpPr>
          <p:nvPr>
            <p:ph type="sldNum" sz="quarter" idx="12"/>
          </p:nvPr>
        </p:nvSpPr>
        <p:spPr>
          <a:xfrm>
            <a:off x="11731922" y="6382228"/>
            <a:ext cx="461513" cy="365125"/>
          </a:xfrm>
        </p:spPr>
        <p:txBody>
          <a:bodyPr/>
          <a:lstStyle/>
          <a:p>
            <a:fld id="{BFD7A0E7-078F-4AD0-A493-5B249F8993C7}" type="slidenum">
              <a:rPr lang="en-AU" smtClean="0"/>
              <a:t>12</a:t>
            </a:fld>
            <a:endParaRPr lang="en-AU" dirty="0"/>
          </a:p>
        </p:txBody>
      </p:sp>
    </p:spTree>
    <p:extLst>
      <p:ext uri="{BB962C8B-B14F-4D97-AF65-F5344CB8AC3E}">
        <p14:creationId xmlns:p14="http://schemas.microsoft.com/office/powerpoint/2010/main" val="239011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D594598-C0C2-F8F1-DBCB-5B584CEFB851}"/>
              </a:ext>
            </a:extLst>
          </p:cNvPr>
          <p:cNvSpPr>
            <a:spLocks noGrp="1"/>
          </p:cNvSpPr>
          <p:nvPr>
            <p:ph type="title"/>
          </p:nvPr>
        </p:nvSpPr>
        <p:spPr/>
        <p:txBody>
          <a:bodyPr/>
          <a:lstStyle/>
          <a:p>
            <a:r>
              <a:rPr lang="en-AU" dirty="0"/>
              <a:t>8. Leadership</a:t>
            </a:r>
            <a:r>
              <a:rPr lang="en-AU" sz="4000" dirty="0">
                <a:solidFill>
                  <a:schemeClr val="bg1"/>
                </a:solidFill>
              </a:rPr>
              <a:t> Team</a:t>
            </a:r>
            <a:endParaRPr lang="en-AU" dirty="0"/>
          </a:p>
        </p:txBody>
      </p:sp>
      <p:grpSp>
        <p:nvGrpSpPr>
          <p:cNvPr id="27" name="Group 26">
            <a:extLst>
              <a:ext uri="{FF2B5EF4-FFF2-40B4-BE49-F238E27FC236}">
                <a16:creationId xmlns:a16="http://schemas.microsoft.com/office/drawing/2014/main" id="{DCE21EE2-1395-9B9C-363B-8C9F844D64EA}"/>
              </a:ext>
            </a:extLst>
          </p:cNvPr>
          <p:cNvGrpSpPr/>
          <p:nvPr/>
        </p:nvGrpSpPr>
        <p:grpSpPr>
          <a:xfrm>
            <a:off x="3348359" y="814503"/>
            <a:ext cx="2650360" cy="5869551"/>
            <a:chOff x="3055310" y="822055"/>
            <a:chExt cx="2650360" cy="5869551"/>
          </a:xfrm>
        </p:grpSpPr>
        <p:sp>
          <p:nvSpPr>
            <p:cNvPr id="41" name="Rectangle 40">
              <a:extLst>
                <a:ext uri="{FF2B5EF4-FFF2-40B4-BE49-F238E27FC236}">
                  <a16:creationId xmlns:a16="http://schemas.microsoft.com/office/drawing/2014/main" id="{A64D1433-618A-5DB2-C483-0F0125EF745E}"/>
                </a:ext>
              </a:extLst>
            </p:cNvPr>
            <p:cNvSpPr/>
            <p:nvPr/>
          </p:nvSpPr>
          <p:spPr>
            <a:xfrm>
              <a:off x="3068652" y="3182727"/>
              <a:ext cx="2637018" cy="3508879"/>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2" name="Rectangle: Rounded Corners 41">
              <a:extLst>
                <a:ext uri="{FF2B5EF4-FFF2-40B4-BE49-F238E27FC236}">
                  <a16:creationId xmlns:a16="http://schemas.microsoft.com/office/drawing/2014/main" id="{DFA23258-878A-7833-DC59-E1605BE3A187}"/>
                </a:ext>
              </a:extLst>
            </p:cNvPr>
            <p:cNvSpPr/>
            <p:nvPr/>
          </p:nvSpPr>
          <p:spPr>
            <a:xfrm>
              <a:off x="3068652" y="1522080"/>
              <a:ext cx="2637018" cy="16606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3" name="TextBox 42">
              <a:extLst>
                <a:ext uri="{FF2B5EF4-FFF2-40B4-BE49-F238E27FC236}">
                  <a16:creationId xmlns:a16="http://schemas.microsoft.com/office/drawing/2014/main" id="{86E4EDD1-44F9-7B0B-2390-182234CD11FE}"/>
                </a:ext>
              </a:extLst>
            </p:cNvPr>
            <p:cNvSpPr txBox="1"/>
            <p:nvPr/>
          </p:nvSpPr>
          <p:spPr>
            <a:xfrm>
              <a:off x="3179436" y="3213733"/>
              <a:ext cx="2442762" cy="3247043"/>
            </a:xfrm>
            <a:prstGeom prst="rect">
              <a:avLst/>
            </a:prstGeom>
            <a:noFill/>
          </p:spPr>
          <p:txBody>
            <a:bodyPr wrap="square" rtlCol="0">
              <a:spAutoFit/>
            </a:bodyPr>
            <a:lstStyle/>
            <a:p>
              <a:pPr>
                <a:spcAft>
                  <a:spcPts val="600"/>
                </a:spcAft>
              </a:pPr>
              <a:r>
                <a:rPr lang="en-US" sz="1000" dirty="0">
                  <a:latin typeface="Aptos" panose="020B0004020202020204" pitchFamily="34" charset="0"/>
                </a:rPr>
                <a:t>Graham joined BEC in 1998 as an electrical engineer, being part of significant projects that span Australia, Africa, Asia and Papua New Guinea.</a:t>
              </a:r>
            </a:p>
            <a:p>
              <a:pPr>
                <a:spcAft>
                  <a:spcPts val="600"/>
                </a:spcAft>
              </a:pPr>
              <a:r>
                <a:rPr lang="en-US" sz="1000" dirty="0">
                  <a:latin typeface="Aptos" panose="020B0004020202020204" pitchFamily="34" charset="0"/>
                </a:rPr>
                <a:t>Graham’s experience is in mining and materials handling plants, process control, PLC and SCADA programming, control system networks, electrical and instrumentation design, and motor protection and control.</a:t>
              </a:r>
            </a:p>
            <a:p>
              <a:pPr>
                <a:spcAft>
                  <a:spcPts val="600"/>
                </a:spcAft>
              </a:pPr>
              <a:r>
                <a:rPr lang="en-US" sz="1000" dirty="0">
                  <a:latin typeface="Aptos" panose="020B0004020202020204" pitchFamily="34" charset="0"/>
                </a:rPr>
                <a:t>Graham has been involved in major projects including the Fortescue Anderson Point Port Operations, the Iluka Eneabba Mineral Sands plant, and the Lynas Kalgoorlie project in Western Australia, and provides electrical and controls support to multiple key mining clients across Australia.</a:t>
              </a:r>
            </a:p>
            <a:p>
              <a:pPr>
                <a:spcAft>
                  <a:spcPts val="600"/>
                </a:spcAft>
              </a:pPr>
              <a:endParaRPr lang="en-US" sz="1000" dirty="0">
                <a:latin typeface="Aptos" panose="020B0004020202020204" pitchFamily="34" charset="0"/>
              </a:endParaRPr>
            </a:p>
          </p:txBody>
        </p:sp>
        <p:sp>
          <p:nvSpPr>
            <p:cNvPr id="16" name="TextBox 15">
              <a:extLst>
                <a:ext uri="{FF2B5EF4-FFF2-40B4-BE49-F238E27FC236}">
                  <a16:creationId xmlns:a16="http://schemas.microsoft.com/office/drawing/2014/main" id="{9FF6BE93-8839-9AB3-0A08-2A5B0DE3337A}"/>
                </a:ext>
              </a:extLst>
            </p:cNvPr>
            <p:cNvSpPr txBox="1"/>
            <p:nvPr/>
          </p:nvSpPr>
          <p:spPr>
            <a:xfrm>
              <a:off x="3055310" y="2488759"/>
              <a:ext cx="2637016" cy="738664"/>
            </a:xfrm>
            <a:prstGeom prst="rect">
              <a:avLst/>
            </a:prstGeom>
            <a:noFill/>
          </p:spPr>
          <p:txBody>
            <a:bodyPr wrap="square" rtlCol="0">
              <a:spAutoFit/>
            </a:bodyPr>
            <a:lstStyle/>
            <a:p>
              <a:r>
                <a:rPr lang="en-US" sz="1050" b="1" dirty="0">
                  <a:solidFill>
                    <a:schemeClr val="bg1"/>
                  </a:solidFill>
                  <a:latin typeface="Aptos" panose="020B0004020202020204" pitchFamily="34" charset="0"/>
                </a:rPr>
                <a:t>Graham Cobb</a:t>
              </a:r>
            </a:p>
            <a:p>
              <a:r>
                <a:rPr lang="en-US" sz="1050" b="1" dirty="0">
                  <a:solidFill>
                    <a:schemeClr val="bg1"/>
                  </a:solidFill>
                  <a:latin typeface="Aptos" panose="020B0004020202020204" pitchFamily="34" charset="0"/>
                </a:rPr>
                <a:t>Manager of Automation and Controls  Director &amp; Principal Engineer</a:t>
              </a:r>
            </a:p>
            <a:p>
              <a:r>
                <a:rPr lang="en-US" sz="1050" b="1" dirty="0">
                  <a:solidFill>
                    <a:schemeClr val="bg1"/>
                  </a:solidFill>
                  <a:latin typeface="Aptos" panose="020B0004020202020204" pitchFamily="34" charset="0"/>
                </a:rPr>
                <a:t>B.Eng, MIEAust</a:t>
              </a:r>
            </a:p>
          </p:txBody>
        </p:sp>
        <p:pic>
          <p:nvPicPr>
            <p:cNvPr id="29" name="Picture 28">
              <a:extLst>
                <a:ext uri="{FF2B5EF4-FFF2-40B4-BE49-F238E27FC236}">
                  <a16:creationId xmlns:a16="http://schemas.microsoft.com/office/drawing/2014/main" id="{4AA451A1-5E62-4279-6E41-D801E46CC8AA}"/>
                </a:ext>
              </a:extLst>
            </p:cNvPr>
            <p:cNvPicPr>
              <a:picLocks noChangeAspect="1"/>
            </p:cNvPicPr>
            <p:nvPr/>
          </p:nvPicPr>
          <p:blipFill rotWithShape="1">
            <a:blip r:embed="rId3"/>
            <a:srcRect l="8700" t="6963" r="6509" b="12007"/>
            <a:stretch/>
          </p:blipFill>
          <p:spPr>
            <a:xfrm>
              <a:off x="3517359" y="822055"/>
              <a:ext cx="1718288" cy="1660648"/>
            </a:xfrm>
            <a:prstGeom prst="rect">
              <a:avLst/>
            </a:prstGeom>
            <a:ln>
              <a:noFill/>
            </a:ln>
            <a:effectLst>
              <a:outerShdw blurRad="190500" algn="tl" rotWithShape="0">
                <a:srgbClr val="000000">
                  <a:alpha val="70000"/>
                </a:srgbClr>
              </a:outerShdw>
            </a:effectLst>
          </p:spPr>
        </p:pic>
      </p:grpSp>
      <p:grpSp>
        <p:nvGrpSpPr>
          <p:cNvPr id="28" name="Group 27">
            <a:extLst>
              <a:ext uri="{FF2B5EF4-FFF2-40B4-BE49-F238E27FC236}">
                <a16:creationId xmlns:a16="http://schemas.microsoft.com/office/drawing/2014/main" id="{D2792D08-7518-B7F0-0D64-5A885698BCE6}"/>
              </a:ext>
            </a:extLst>
          </p:cNvPr>
          <p:cNvGrpSpPr/>
          <p:nvPr/>
        </p:nvGrpSpPr>
        <p:grpSpPr>
          <a:xfrm>
            <a:off x="245529" y="814503"/>
            <a:ext cx="2786996" cy="5893384"/>
            <a:chOff x="-37677" y="798224"/>
            <a:chExt cx="2786996" cy="5893384"/>
          </a:xfrm>
        </p:grpSpPr>
        <p:sp>
          <p:nvSpPr>
            <p:cNvPr id="44" name="Rectangle 43">
              <a:extLst>
                <a:ext uri="{FF2B5EF4-FFF2-40B4-BE49-F238E27FC236}">
                  <a16:creationId xmlns:a16="http://schemas.microsoft.com/office/drawing/2014/main" id="{90506E50-5A94-4669-36EE-C4B9470E51EE}"/>
                </a:ext>
              </a:extLst>
            </p:cNvPr>
            <p:cNvSpPr/>
            <p:nvPr/>
          </p:nvSpPr>
          <p:spPr>
            <a:xfrm>
              <a:off x="10933" y="3182728"/>
              <a:ext cx="2637018" cy="3508880"/>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Rectangle: Rounded Corners 44">
              <a:extLst>
                <a:ext uri="{FF2B5EF4-FFF2-40B4-BE49-F238E27FC236}">
                  <a16:creationId xmlns:a16="http://schemas.microsoft.com/office/drawing/2014/main" id="{811FBD4E-6B51-C205-80A4-00697C54EEC0}"/>
                </a:ext>
              </a:extLst>
            </p:cNvPr>
            <p:cNvSpPr/>
            <p:nvPr/>
          </p:nvSpPr>
          <p:spPr>
            <a:xfrm>
              <a:off x="10933" y="1522080"/>
              <a:ext cx="2637018" cy="16606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TextBox 45">
              <a:extLst>
                <a:ext uri="{FF2B5EF4-FFF2-40B4-BE49-F238E27FC236}">
                  <a16:creationId xmlns:a16="http://schemas.microsoft.com/office/drawing/2014/main" id="{69A10B43-C681-863C-5F77-A256E414A0A1}"/>
                </a:ext>
              </a:extLst>
            </p:cNvPr>
            <p:cNvSpPr txBox="1"/>
            <p:nvPr/>
          </p:nvSpPr>
          <p:spPr>
            <a:xfrm>
              <a:off x="121717" y="3213733"/>
              <a:ext cx="2442762" cy="2169825"/>
            </a:xfrm>
            <a:prstGeom prst="rect">
              <a:avLst/>
            </a:prstGeom>
            <a:noFill/>
          </p:spPr>
          <p:txBody>
            <a:bodyPr wrap="square" rtlCol="0">
              <a:spAutoFit/>
            </a:bodyPr>
            <a:lstStyle/>
            <a:p>
              <a:pPr>
                <a:spcAft>
                  <a:spcPts val="600"/>
                </a:spcAft>
              </a:pPr>
              <a:r>
                <a:rPr lang="en-US" sz="1000" dirty="0">
                  <a:latin typeface="Aptos" panose="020B0004020202020204" pitchFamily="34" charset="0"/>
                </a:rPr>
                <a:t>Michael joined BEC in 2011 and has 32 years of experience in engineering and business management. Michael has been the Managing Director and Principal Consultant since 2018 and leads the BEC team across all areas of the business.</a:t>
              </a:r>
            </a:p>
            <a:p>
              <a:pPr>
                <a:spcAft>
                  <a:spcPts val="600"/>
                </a:spcAft>
              </a:pPr>
              <a:r>
                <a:rPr lang="en-US" sz="1000" dirty="0">
                  <a:latin typeface="Aptos" panose="020B0004020202020204" pitchFamily="34" charset="0"/>
                </a:rPr>
                <a:t>Michael has overseen the concept, design, and implementation of all of BEC's advanced mining solutions. These include the Partially Dumped Ore Car System, Gap Detection System, Volumetric Profiling System and Collision Avoidance System (see page 19).</a:t>
              </a:r>
            </a:p>
          </p:txBody>
        </p:sp>
        <p:sp>
          <p:nvSpPr>
            <p:cNvPr id="14" name="TextBox 13">
              <a:extLst>
                <a:ext uri="{FF2B5EF4-FFF2-40B4-BE49-F238E27FC236}">
                  <a16:creationId xmlns:a16="http://schemas.microsoft.com/office/drawing/2014/main" id="{2C63912B-0C97-DA93-5708-43AFCAFDA12A}"/>
                </a:ext>
              </a:extLst>
            </p:cNvPr>
            <p:cNvSpPr txBox="1"/>
            <p:nvPr/>
          </p:nvSpPr>
          <p:spPr>
            <a:xfrm>
              <a:off x="-37677" y="2555041"/>
              <a:ext cx="2786996" cy="577081"/>
            </a:xfrm>
            <a:prstGeom prst="rect">
              <a:avLst/>
            </a:prstGeom>
            <a:noFill/>
          </p:spPr>
          <p:txBody>
            <a:bodyPr wrap="square" rtlCol="0">
              <a:spAutoFit/>
            </a:bodyPr>
            <a:lstStyle/>
            <a:p>
              <a:r>
                <a:rPr lang="en-US" sz="1050" b="1" dirty="0">
                  <a:solidFill>
                    <a:schemeClr val="bg1"/>
                  </a:solidFill>
                  <a:latin typeface="Aptos" panose="020B0004020202020204" pitchFamily="34" charset="0"/>
                </a:rPr>
                <a:t>Michael Drake-Brockman</a:t>
              </a:r>
            </a:p>
            <a:p>
              <a:r>
                <a:rPr lang="en-US" sz="1050" b="1" dirty="0">
                  <a:solidFill>
                    <a:schemeClr val="bg1"/>
                  </a:solidFill>
                  <a:latin typeface="Aptos" panose="020B0004020202020204" pitchFamily="34" charset="0"/>
                </a:rPr>
                <a:t>Managing Director &amp; Principal Consultant </a:t>
              </a:r>
            </a:p>
            <a:p>
              <a:r>
                <a:rPr lang="en-US" sz="1050" b="1" dirty="0">
                  <a:solidFill>
                    <a:schemeClr val="bg1"/>
                  </a:solidFill>
                  <a:latin typeface="Aptos" panose="020B0004020202020204" pitchFamily="34" charset="0"/>
                </a:rPr>
                <a:t>B.Sc</a:t>
              </a:r>
            </a:p>
          </p:txBody>
        </p:sp>
        <p:pic>
          <p:nvPicPr>
            <p:cNvPr id="35" name="Picture 34">
              <a:extLst>
                <a:ext uri="{FF2B5EF4-FFF2-40B4-BE49-F238E27FC236}">
                  <a16:creationId xmlns:a16="http://schemas.microsoft.com/office/drawing/2014/main" id="{EE264F21-D8AD-2C86-BB60-9EDA9B55AB8A}"/>
                </a:ext>
              </a:extLst>
            </p:cNvPr>
            <p:cNvPicPr>
              <a:picLocks noChangeAspect="1"/>
            </p:cNvPicPr>
            <p:nvPr/>
          </p:nvPicPr>
          <p:blipFill>
            <a:blip r:embed="rId4"/>
            <a:stretch>
              <a:fillRect/>
            </a:stretch>
          </p:blipFill>
          <p:spPr>
            <a:xfrm>
              <a:off x="433339" y="798224"/>
              <a:ext cx="1724459" cy="1661005"/>
            </a:xfrm>
            <a:prstGeom prst="rect">
              <a:avLst/>
            </a:prstGeom>
            <a:ln>
              <a:noFill/>
            </a:ln>
            <a:effectLst>
              <a:outerShdw blurRad="190500" algn="tl" rotWithShape="0">
                <a:srgbClr val="000000">
                  <a:alpha val="70000"/>
                </a:srgbClr>
              </a:outerShdw>
            </a:effectLst>
          </p:spPr>
        </p:pic>
      </p:grpSp>
      <p:grpSp>
        <p:nvGrpSpPr>
          <p:cNvPr id="26" name="Group 25">
            <a:extLst>
              <a:ext uri="{FF2B5EF4-FFF2-40B4-BE49-F238E27FC236}">
                <a16:creationId xmlns:a16="http://schemas.microsoft.com/office/drawing/2014/main" id="{E0D953B1-221C-4AC8-CCA1-5FE69390190E}"/>
              </a:ext>
            </a:extLst>
          </p:cNvPr>
          <p:cNvGrpSpPr/>
          <p:nvPr/>
        </p:nvGrpSpPr>
        <p:grpSpPr>
          <a:xfrm>
            <a:off x="6340294" y="814503"/>
            <a:ext cx="2650366" cy="5873508"/>
            <a:chOff x="6113027" y="798793"/>
            <a:chExt cx="2650366" cy="5808177"/>
          </a:xfrm>
        </p:grpSpPr>
        <p:sp>
          <p:nvSpPr>
            <p:cNvPr id="39" name="Rectangle 38">
              <a:extLst>
                <a:ext uri="{FF2B5EF4-FFF2-40B4-BE49-F238E27FC236}">
                  <a16:creationId xmlns:a16="http://schemas.microsoft.com/office/drawing/2014/main" id="{A0C17E7C-8ECF-228A-454D-A55251E8BA66}"/>
                </a:ext>
              </a:extLst>
            </p:cNvPr>
            <p:cNvSpPr/>
            <p:nvPr/>
          </p:nvSpPr>
          <p:spPr>
            <a:xfrm>
              <a:off x="6126375" y="3182728"/>
              <a:ext cx="2637018" cy="3424242"/>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Rectangle: Rounded Corners 37">
              <a:extLst>
                <a:ext uri="{FF2B5EF4-FFF2-40B4-BE49-F238E27FC236}">
                  <a16:creationId xmlns:a16="http://schemas.microsoft.com/office/drawing/2014/main" id="{3B0FF42A-7149-0B74-58DF-2E46AD213479}"/>
                </a:ext>
              </a:extLst>
            </p:cNvPr>
            <p:cNvSpPr/>
            <p:nvPr/>
          </p:nvSpPr>
          <p:spPr>
            <a:xfrm>
              <a:off x="6126375" y="1522080"/>
              <a:ext cx="2637018" cy="16606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TextBox 14">
              <a:extLst>
                <a:ext uri="{FF2B5EF4-FFF2-40B4-BE49-F238E27FC236}">
                  <a16:creationId xmlns:a16="http://schemas.microsoft.com/office/drawing/2014/main" id="{5451BCB5-E5AA-6A22-FBC1-8799C004E5B8}"/>
                </a:ext>
              </a:extLst>
            </p:cNvPr>
            <p:cNvSpPr txBox="1"/>
            <p:nvPr/>
          </p:nvSpPr>
          <p:spPr>
            <a:xfrm>
              <a:off x="6113027" y="2500430"/>
              <a:ext cx="2637018" cy="890233"/>
            </a:xfrm>
            <a:prstGeom prst="rect">
              <a:avLst/>
            </a:prstGeom>
            <a:noFill/>
          </p:spPr>
          <p:txBody>
            <a:bodyPr wrap="square" rtlCol="0">
              <a:spAutoFit/>
            </a:bodyPr>
            <a:lstStyle/>
            <a:p>
              <a:r>
                <a:rPr lang="en-US" sz="1050" b="1" dirty="0">
                  <a:solidFill>
                    <a:schemeClr val="bg1"/>
                  </a:solidFill>
                  <a:latin typeface="Aptos" panose="020B0004020202020204" pitchFamily="34" charset="0"/>
                </a:rPr>
                <a:t>Rick Di Filippo</a:t>
              </a:r>
            </a:p>
            <a:p>
              <a:r>
                <a:rPr lang="en-US" sz="1050" b="1" dirty="0">
                  <a:solidFill>
                    <a:schemeClr val="bg1"/>
                  </a:solidFill>
                  <a:latin typeface="Aptos" panose="020B0004020202020204" pitchFamily="34" charset="0"/>
                </a:rPr>
                <a:t>Manager of Electrical &amp; Instrumentation</a:t>
              </a:r>
            </a:p>
            <a:p>
              <a:r>
                <a:rPr lang="en-US" sz="1050" b="1" dirty="0">
                  <a:solidFill>
                    <a:schemeClr val="bg1"/>
                  </a:solidFill>
                  <a:latin typeface="Aptos" panose="020B0004020202020204" pitchFamily="34" charset="0"/>
                </a:rPr>
                <a:t>Director &amp; Principal Engineer</a:t>
              </a:r>
            </a:p>
            <a:p>
              <a:r>
                <a:rPr lang="en-US" sz="1050" b="1" dirty="0">
                  <a:solidFill>
                    <a:schemeClr val="bg1"/>
                  </a:solidFill>
                  <a:latin typeface="Aptos" panose="020B0004020202020204" pitchFamily="34" charset="0"/>
                </a:rPr>
                <a:t>B.Eng, MIEAust</a:t>
              </a:r>
            </a:p>
            <a:p>
              <a:endParaRPr lang="en-US" sz="1050" b="1" dirty="0">
                <a:solidFill>
                  <a:schemeClr val="bg1"/>
                </a:solidFill>
                <a:latin typeface="Aptos" panose="020B0004020202020204" pitchFamily="34" charset="0"/>
              </a:endParaRPr>
            </a:p>
          </p:txBody>
        </p:sp>
        <p:pic>
          <p:nvPicPr>
            <p:cNvPr id="31" name="Picture 30">
              <a:extLst>
                <a:ext uri="{FF2B5EF4-FFF2-40B4-BE49-F238E27FC236}">
                  <a16:creationId xmlns:a16="http://schemas.microsoft.com/office/drawing/2014/main" id="{596C6293-5C8D-495D-2E69-196FC166000D}"/>
                </a:ext>
              </a:extLst>
            </p:cNvPr>
            <p:cNvPicPr>
              <a:picLocks noChangeAspect="1"/>
            </p:cNvPicPr>
            <p:nvPr/>
          </p:nvPicPr>
          <p:blipFill rotWithShape="1">
            <a:blip r:embed="rId5"/>
            <a:srcRect l="5608" t="3333" r="5608" b="12476"/>
            <a:stretch/>
          </p:blipFill>
          <p:spPr>
            <a:xfrm>
              <a:off x="6582650" y="798793"/>
              <a:ext cx="1724459" cy="1660648"/>
            </a:xfrm>
            <a:prstGeom prst="rect">
              <a:avLst/>
            </a:prstGeom>
            <a:ln>
              <a:noFill/>
            </a:ln>
            <a:effectLst>
              <a:outerShdw blurRad="190500" algn="tl" rotWithShape="0">
                <a:srgbClr val="000000">
                  <a:alpha val="70000"/>
                </a:srgbClr>
              </a:outerShdw>
            </a:effectLst>
          </p:spPr>
        </p:pic>
        <p:sp>
          <p:nvSpPr>
            <p:cNvPr id="40" name="TextBox 39">
              <a:extLst>
                <a:ext uri="{FF2B5EF4-FFF2-40B4-BE49-F238E27FC236}">
                  <a16:creationId xmlns:a16="http://schemas.microsoft.com/office/drawing/2014/main" id="{3125C0AB-E33F-1520-4358-4ADB1D7FB61D}"/>
                </a:ext>
              </a:extLst>
            </p:cNvPr>
            <p:cNvSpPr txBox="1"/>
            <p:nvPr/>
          </p:nvSpPr>
          <p:spPr>
            <a:xfrm>
              <a:off x="6237159" y="3213733"/>
              <a:ext cx="2442762" cy="2450043"/>
            </a:xfrm>
            <a:prstGeom prst="rect">
              <a:avLst/>
            </a:prstGeom>
            <a:noFill/>
          </p:spPr>
          <p:txBody>
            <a:bodyPr wrap="square" rtlCol="0">
              <a:spAutoFit/>
            </a:bodyPr>
            <a:lstStyle/>
            <a:p>
              <a:pPr>
                <a:spcAft>
                  <a:spcPts val="600"/>
                </a:spcAft>
              </a:pPr>
              <a:r>
                <a:rPr lang="en-US" sz="1000" dirty="0">
                  <a:latin typeface="Aptos" panose="020B0004020202020204" pitchFamily="34" charset="0"/>
                </a:rPr>
                <a:t>Rick joined BEC in 1997 and has significant experience in the electrical design and consultancy services sector, working on significant projects that span East and West Africa, South America, South-East Asia, China, Western Australia and Queensland.</a:t>
              </a:r>
            </a:p>
            <a:p>
              <a:pPr>
                <a:spcAft>
                  <a:spcPts val="600"/>
                </a:spcAft>
              </a:pPr>
              <a:r>
                <a:rPr lang="en-US" sz="1000" dirty="0">
                  <a:latin typeface="Aptos" panose="020B0004020202020204" pitchFamily="34" charset="0"/>
                </a:rPr>
                <a:t>Rick’s expertise is in mining, processes, electrical, instrument and control, power systems, high voltage, protection and control, PLC programming and SCADA configuration. Major projects include the Black Swan Nickel Mine in Western Australia and the Tulawaka Gold Project in Tanzania.</a:t>
              </a:r>
            </a:p>
          </p:txBody>
        </p:sp>
      </p:grpSp>
      <p:grpSp>
        <p:nvGrpSpPr>
          <p:cNvPr id="25" name="Group 24">
            <a:extLst>
              <a:ext uri="{FF2B5EF4-FFF2-40B4-BE49-F238E27FC236}">
                <a16:creationId xmlns:a16="http://schemas.microsoft.com/office/drawing/2014/main" id="{E8010C1C-60B0-86A1-4B17-6E38016C52A8}"/>
              </a:ext>
            </a:extLst>
          </p:cNvPr>
          <p:cNvGrpSpPr/>
          <p:nvPr/>
        </p:nvGrpSpPr>
        <p:grpSpPr>
          <a:xfrm>
            <a:off x="9306499" y="814503"/>
            <a:ext cx="2639972" cy="5870239"/>
            <a:chOff x="9307879" y="798448"/>
            <a:chExt cx="2639972" cy="5800991"/>
          </a:xfrm>
        </p:grpSpPr>
        <p:sp>
          <p:nvSpPr>
            <p:cNvPr id="19" name="Rectangle 18">
              <a:extLst>
                <a:ext uri="{FF2B5EF4-FFF2-40B4-BE49-F238E27FC236}">
                  <a16:creationId xmlns:a16="http://schemas.microsoft.com/office/drawing/2014/main" id="{2084E547-AF0F-82CF-9E21-64A3B5F03546}"/>
                </a:ext>
              </a:extLst>
            </p:cNvPr>
            <p:cNvSpPr/>
            <p:nvPr/>
          </p:nvSpPr>
          <p:spPr>
            <a:xfrm>
              <a:off x="9307879" y="3175197"/>
              <a:ext cx="2637018" cy="3424242"/>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Rounded Corners 19">
              <a:extLst>
                <a:ext uri="{FF2B5EF4-FFF2-40B4-BE49-F238E27FC236}">
                  <a16:creationId xmlns:a16="http://schemas.microsoft.com/office/drawing/2014/main" id="{B75551D1-996B-B17E-7A5F-E3A38ACC3C9C}"/>
                </a:ext>
              </a:extLst>
            </p:cNvPr>
            <p:cNvSpPr/>
            <p:nvPr/>
          </p:nvSpPr>
          <p:spPr>
            <a:xfrm>
              <a:off x="9307879" y="1514549"/>
              <a:ext cx="2637018" cy="16606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TextBox 20">
              <a:extLst>
                <a:ext uri="{FF2B5EF4-FFF2-40B4-BE49-F238E27FC236}">
                  <a16:creationId xmlns:a16="http://schemas.microsoft.com/office/drawing/2014/main" id="{61D39E23-E1B2-D1B0-74D0-2EB3F26ECD56}"/>
                </a:ext>
              </a:extLst>
            </p:cNvPr>
            <p:cNvSpPr txBox="1"/>
            <p:nvPr/>
          </p:nvSpPr>
          <p:spPr>
            <a:xfrm>
              <a:off x="9310833" y="2452922"/>
              <a:ext cx="2637018" cy="889626"/>
            </a:xfrm>
            <a:prstGeom prst="rect">
              <a:avLst/>
            </a:prstGeom>
            <a:noFill/>
          </p:spPr>
          <p:txBody>
            <a:bodyPr wrap="square" rtlCol="0">
              <a:spAutoFit/>
            </a:bodyPr>
            <a:lstStyle/>
            <a:p>
              <a:r>
                <a:rPr lang="en-US" sz="1050" b="1" dirty="0">
                  <a:solidFill>
                    <a:schemeClr val="bg1"/>
                  </a:solidFill>
                  <a:latin typeface="Aptos" panose="020B0004020202020204" pitchFamily="34" charset="0"/>
                </a:rPr>
                <a:t>James Leedman</a:t>
              </a:r>
            </a:p>
            <a:p>
              <a:r>
                <a:rPr lang="en-US" sz="1050" b="1" dirty="0">
                  <a:solidFill>
                    <a:schemeClr val="bg1"/>
                  </a:solidFill>
                  <a:latin typeface="Aptos" panose="020B0004020202020204" pitchFamily="34" charset="0"/>
                </a:rPr>
                <a:t>Manager of Power Systems</a:t>
              </a:r>
            </a:p>
            <a:p>
              <a:r>
                <a:rPr lang="en-US" sz="1050" b="1" dirty="0">
                  <a:solidFill>
                    <a:schemeClr val="bg1"/>
                  </a:solidFill>
                  <a:latin typeface="Aptos" panose="020B0004020202020204" pitchFamily="34" charset="0"/>
                </a:rPr>
                <a:t>Principal Engineer</a:t>
              </a:r>
            </a:p>
            <a:p>
              <a:r>
                <a:rPr lang="en-US" sz="1050" b="1" dirty="0">
                  <a:solidFill>
                    <a:schemeClr val="bg1"/>
                  </a:solidFill>
                  <a:latin typeface="Aptos" panose="020B0004020202020204" pitchFamily="34" charset="0"/>
                </a:rPr>
                <a:t>B.Eng, B.Sc, CPENG, MIEAust, RPEQ</a:t>
              </a:r>
            </a:p>
            <a:p>
              <a:endParaRPr lang="en-US" sz="1050" b="1" dirty="0">
                <a:solidFill>
                  <a:schemeClr val="bg1"/>
                </a:solidFill>
                <a:latin typeface="Aptos" panose="020B0004020202020204" pitchFamily="34" charset="0"/>
              </a:endParaRPr>
            </a:p>
          </p:txBody>
        </p:sp>
        <p:sp>
          <p:nvSpPr>
            <p:cNvPr id="24" name="TextBox 23">
              <a:extLst>
                <a:ext uri="{FF2B5EF4-FFF2-40B4-BE49-F238E27FC236}">
                  <a16:creationId xmlns:a16="http://schemas.microsoft.com/office/drawing/2014/main" id="{D330B35C-3A0A-A347-3776-0841C88B933F}"/>
                </a:ext>
              </a:extLst>
            </p:cNvPr>
            <p:cNvSpPr txBox="1"/>
            <p:nvPr/>
          </p:nvSpPr>
          <p:spPr>
            <a:xfrm>
              <a:off x="9418663" y="3206202"/>
              <a:ext cx="2442762" cy="2828557"/>
            </a:xfrm>
            <a:prstGeom prst="rect">
              <a:avLst/>
            </a:prstGeom>
            <a:noFill/>
          </p:spPr>
          <p:txBody>
            <a:bodyPr wrap="square" rtlCol="0">
              <a:spAutoFit/>
            </a:bodyPr>
            <a:lstStyle/>
            <a:p>
              <a:pPr>
                <a:spcAft>
                  <a:spcPts val="600"/>
                </a:spcAft>
              </a:pPr>
              <a:r>
                <a:rPr lang="en-US" sz="1000" dirty="0">
                  <a:latin typeface="Aptos" panose="020B0004020202020204" pitchFamily="34" charset="0"/>
                </a:rPr>
                <a:t>James joined BEC in 2008 and has 18 years experience as an electrical power systems engineer specializing in electrical plants, mining installations, protection systems, earthing, system studies, instrumentation, and regulatory requirements with high voltage installations in Western Australia, Victoria and Queensland. </a:t>
              </a:r>
            </a:p>
            <a:p>
              <a:pPr>
                <a:spcAft>
                  <a:spcPts val="600"/>
                </a:spcAft>
              </a:pPr>
              <a:r>
                <a:rPr lang="en-US" sz="1000" dirty="0">
                  <a:latin typeface="Aptos" panose="020B0004020202020204" pitchFamily="34" charset="0"/>
                </a:rPr>
                <a:t>James has been involved in major projects such as the design of renewables substation for the Goldfields St Ives project in Western Australia and system study analysis for LNG generator connection and site power supply for LNG Limited in Queensland.</a:t>
              </a:r>
            </a:p>
            <a:p>
              <a:pPr>
                <a:spcAft>
                  <a:spcPts val="600"/>
                </a:spcAft>
              </a:pPr>
              <a:endParaRPr lang="en-US" sz="1000" dirty="0">
                <a:latin typeface="Aptos" panose="020B0004020202020204" pitchFamily="34" charset="0"/>
              </a:endParaRPr>
            </a:p>
          </p:txBody>
        </p:sp>
        <p:pic>
          <p:nvPicPr>
            <p:cNvPr id="5" name="Picture 4">
              <a:extLst>
                <a:ext uri="{FF2B5EF4-FFF2-40B4-BE49-F238E27FC236}">
                  <a16:creationId xmlns:a16="http://schemas.microsoft.com/office/drawing/2014/main" id="{B17C99AD-4557-B3B1-D9CE-2F5169BE1983}"/>
                </a:ext>
              </a:extLst>
            </p:cNvPr>
            <p:cNvPicPr>
              <a:picLocks noChangeAspect="1"/>
            </p:cNvPicPr>
            <p:nvPr/>
          </p:nvPicPr>
          <p:blipFill>
            <a:blip r:embed="rId6"/>
            <a:stretch>
              <a:fillRect/>
            </a:stretch>
          </p:blipFill>
          <p:spPr>
            <a:xfrm>
              <a:off x="9773479" y="798448"/>
              <a:ext cx="1733130" cy="1659600"/>
            </a:xfrm>
            <a:prstGeom prst="rect">
              <a:avLst/>
            </a:prstGeom>
            <a:ln>
              <a:noFill/>
            </a:ln>
            <a:effectLst>
              <a:outerShdw blurRad="190500" algn="tl" rotWithShape="0">
                <a:srgbClr val="000000">
                  <a:alpha val="70000"/>
                </a:srgbClr>
              </a:outerShdw>
            </a:effectLst>
          </p:spPr>
        </p:pic>
      </p:grpSp>
      <p:sp>
        <p:nvSpPr>
          <p:cNvPr id="2" name="Slide Number Placeholder 1">
            <a:extLst>
              <a:ext uri="{FF2B5EF4-FFF2-40B4-BE49-F238E27FC236}">
                <a16:creationId xmlns:a16="http://schemas.microsoft.com/office/drawing/2014/main" id="{82D00599-EEEF-E520-4848-40B4F0A670DA}"/>
              </a:ext>
            </a:extLst>
          </p:cNvPr>
          <p:cNvSpPr>
            <a:spLocks noGrp="1"/>
          </p:cNvSpPr>
          <p:nvPr>
            <p:ph type="sldNum" sz="quarter" idx="12"/>
          </p:nvPr>
        </p:nvSpPr>
        <p:spPr/>
        <p:txBody>
          <a:bodyPr/>
          <a:lstStyle/>
          <a:p>
            <a:fld id="{BFD7A0E7-078F-4AD0-A493-5B249F8993C7}" type="slidenum">
              <a:rPr lang="en-AU" smtClean="0"/>
              <a:t>13</a:t>
            </a:fld>
            <a:endParaRPr lang="en-AU" dirty="0"/>
          </a:p>
        </p:txBody>
      </p:sp>
    </p:spTree>
    <p:extLst>
      <p:ext uri="{BB962C8B-B14F-4D97-AF65-F5344CB8AC3E}">
        <p14:creationId xmlns:p14="http://schemas.microsoft.com/office/powerpoint/2010/main" val="836780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large machine on a railway track&#10;&#10;Description automatically generated">
            <a:extLst>
              <a:ext uri="{FF2B5EF4-FFF2-40B4-BE49-F238E27FC236}">
                <a16:creationId xmlns:a16="http://schemas.microsoft.com/office/drawing/2014/main" id="{34CFB59A-D342-BA0F-BC4C-490362889C38}"/>
              </a:ext>
            </a:extLst>
          </p:cNvPr>
          <p:cNvPicPr>
            <a:picLocks noChangeAspect="1"/>
          </p:cNvPicPr>
          <p:nvPr/>
        </p:nvPicPr>
        <p:blipFill rotWithShape="1">
          <a:blip r:embed="rId4">
            <a:extLst>
              <a:ext uri="{28A0092B-C50C-407E-A947-70E740481C1C}">
                <a14:useLocalDpi xmlns:a14="http://schemas.microsoft.com/office/drawing/2010/main" val="0"/>
              </a:ext>
            </a:extLst>
          </a:blip>
          <a:srcRect t="1482" b="25644"/>
          <a:stretch/>
        </p:blipFill>
        <p:spPr>
          <a:xfrm>
            <a:off x="-12700" y="768096"/>
            <a:ext cx="12204700" cy="5961889"/>
          </a:xfrm>
          <a:prstGeom prst="rect">
            <a:avLst/>
          </a:prstGeom>
        </p:spPr>
      </p:pic>
      <p:grpSp>
        <p:nvGrpSpPr>
          <p:cNvPr id="20" name="Australia">
            <a:extLst>
              <a:ext uri="{FF2B5EF4-FFF2-40B4-BE49-F238E27FC236}">
                <a16:creationId xmlns:a16="http://schemas.microsoft.com/office/drawing/2014/main" id="{DFF9CF66-FDFC-3F5A-1954-BE075A34252F}"/>
              </a:ext>
            </a:extLst>
          </p:cNvPr>
          <p:cNvGrpSpPr>
            <a:grpSpLocks/>
          </p:cNvGrpSpPr>
          <p:nvPr>
            <p:custDataLst>
              <p:tags r:id="rId1"/>
            </p:custDataLst>
          </p:nvPr>
        </p:nvGrpSpPr>
        <p:grpSpPr bwMode="auto">
          <a:xfrm>
            <a:off x="3604586" y="1520862"/>
            <a:ext cx="5024078" cy="3716694"/>
            <a:chOff x="2604" y="1159"/>
            <a:chExt cx="2896" cy="2341"/>
          </a:xfrm>
          <a:solidFill>
            <a:schemeClr val="tx1">
              <a:lumMod val="40000"/>
              <a:lumOff val="60000"/>
            </a:schemeClr>
          </a:solidFill>
        </p:grpSpPr>
        <p:sp>
          <p:nvSpPr>
            <p:cNvPr id="21" name="Northern Territory">
              <a:extLst>
                <a:ext uri="{FF2B5EF4-FFF2-40B4-BE49-F238E27FC236}">
                  <a16:creationId xmlns:a16="http://schemas.microsoft.com/office/drawing/2014/main" id="{212B57A8-CF41-0308-DE26-D4E6112FFACD}"/>
                </a:ext>
              </a:extLst>
            </p:cNvPr>
            <p:cNvSpPr>
              <a:spLocks noChangeAspect="1" noEditPoints="1"/>
            </p:cNvSpPr>
            <p:nvPr/>
          </p:nvSpPr>
          <p:spPr bwMode="gray">
            <a:xfrm>
              <a:off x="3728" y="1169"/>
              <a:ext cx="696" cy="1218"/>
            </a:xfrm>
            <a:custGeom>
              <a:avLst/>
              <a:gdLst/>
              <a:ahLst/>
              <a:cxnLst>
                <a:cxn ang="0">
                  <a:pos x="181" y="7361"/>
                </a:cxn>
                <a:cxn ang="0">
                  <a:pos x="4080" y="7391"/>
                </a:cxn>
                <a:cxn ang="0">
                  <a:pos x="4114" y="2691"/>
                </a:cxn>
                <a:cxn ang="0">
                  <a:pos x="3623" y="2439"/>
                </a:cxn>
                <a:cxn ang="0">
                  <a:pos x="3392" y="2308"/>
                </a:cxn>
                <a:cxn ang="0">
                  <a:pos x="3079" y="1865"/>
                </a:cxn>
                <a:cxn ang="0">
                  <a:pos x="3283" y="1296"/>
                </a:cxn>
                <a:cxn ang="0">
                  <a:pos x="3219" y="1236"/>
                </a:cxn>
                <a:cxn ang="0">
                  <a:pos x="3371" y="1114"/>
                </a:cxn>
                <a:cxn ang="0">
                  <a:pos x="3522" y="941"/>
                </a:cxn>
                <a:cxn ang="0">
                  <a:pos x="3726" y="536"/>
                </a:cxn>
                <a:cxn ang="0">
                  <a:pos x="3595" y="548"/>
                </a:cxn>
                <a:cxn ang="0">
                  <a:pos x="3421" y="507"/>
                </a:cxn>
                <a:cxn ang="0">
                  <a:pos x="3333" y="650"/>
                </a:cxn>
                <a:cxn ang="0">
                  <a:pos x="3261" y="464"/>
                </a:cxn>
                <a:cxn ang="0">
                  <a:pos x="3616" y="152"/>
                </a:cxn>
                <a:cxn ang="0">
                  <a:pos x="3232" y="355"/>
                </a:cxn>
                <a:cxn ang="0">
                  <a:pos x="2705" y="426"/>
                </a:cxn>
                <a:cxn ang="0">
                  <a:pos x="2342" y="406"/>
                </a:cxn>
                <a:cxn ang="0">
                  <a:pos x="2067" y="346"/>
                </a:cxn>
                <a:cxn ang="0">
                  <a:pos x="1924" y="304"/>
                </a:cxn>
                <a:cxn ang="0">
                  <a:pos x="1641" y="181"/>
                </a:cxn>
                <a:cxn ang="0">
                  <a:pos x="1498" y="0"/>
                </a:cxn>
                <a:cxn ang="0">
                  <a:pos x="1296" y="80"/>
                </a:cxn>
                <a:cxn ang="0">
                  <a:pos x="1409" y="202"/>
                </a:cxn>
                <a:cxn ang="0">
                  <a:pos x="1641" y="384"/>
                </a:cxn>
                <a:cxn ang="0">
                  <a:pos x="1409" y="578"/>
                </a:cxn>
                <a:cxn ang="0">
                  <a:pos x="1177" y="587"/>
                </a:cxn>
                <a:cxn ang="0">
                  <a:pos x="853" y="566"/>
                </a:cxn>
                <a:cxn ang="0">
                  <a:pos x="729" y="658"/>
                </a:cxn>
                <a:cxn ang="0">
                  <a:pos x="485" y="920"/>
                </a:cxn>
                <a:cxn ang="0">
                  <a:pos x="468" y="1156"/>
                </a:cxn>
                <a:cxn ang="0">
                  <a:pos x="304" y="1257"/>
                </a:cxn>
                <a:cxn ang="0">
                  <a:pos x="254" y="1447"/>
                </a:cxn>
                <a:cxn ang="0">
                  <a:pos x="165" y="2033"/>
                </a:cxn>
                <a:cxn ang="0">
                  <a:pos x="599" y="355"/>
                </a:cxn>
                <a:cxn ang="0">
                  <a:pos x="426" y="363"/>
                </a:cxn>
                <a:cxn ang="0">
                  <a:pos x="468" y="224"/>
                </a:cxn>
                <a:cxn ang="0">
                  <a:pos x="599" y="355"/>
                </a:cxn>
                <a:cxn ang="0">
                  <a:pos x="3708" y="1569"/>
                </a:cxn>
                <a:cxn ang="0">
                  <a:pos x="3506" y="1590"/>
                </a:cxn>
                <a:cxn ang="0">
                  <a:pos x="3536" y="1388"/>
                </a:cxn>
                <a:cxn ang="0">
                  <a:pos x="3675" y="1548"/>
                </a:cxn>
                <a:cxn ang="0">
                  <a:pos x="1076" y="195"/>
                </a:cxn>
                <a:cxn ang="0">
                  <a:pos x="860" y="384"/>
                </a:cxn>
                <a:cxn ang="0">
                  <a:pos x="548" y="144"/>
                </a:cxn>
                <a:cxn ang="0">
                  <a:pos x="679" y="174"/>
                </a:cxn>
              </a:cxnLst>
              <a:rect l="0" t="0" r="r" b="b"/>
              <a:pathLst>
                <a:path w="4224" h="7391">
                  <a:moveTo>
                    <a:pt x="0" y="2025"/>
                  </a:moveTo>
                  <a:lnTo>
                    <a:pt x="181" y="7361"/>
                  </a:lnTo>
                  <a:lnTo>
                    <a:pt x="3253" y="7370"/>
                  </a:lnTo>
                  <a:lnTo>
                    <a:pt x="4080" y="7391"/>
                  </a:lnTo>
                  <a:lnTo>
                    <a:pt x="4224" y="2856"/>
                  </a:lnTo>
                  <a:lnTo>
                    <a:pt x="4114" y="2691"/>
                  </a:lnTo>
                  <a:lnTo>
                    <a:pt x="3860" y="2540"/>
                  </a:lnTo>
                  <a:lnTo>
                    <a:pt x="3623" y="2439"/>
                  </a:lnTo>
                  <a:lnTo>
                    <a:pt x="3485" y="2299"/>
                  </a:lnTo>
                  <a:lnTo>
                    <a:pt x="3392" y="2308"/>
                  </a:lnTo>
                  <a:lnTo>
                    <a:pt x="3029" y="1916"/>
                  </a:lnTo>
                  <a:lnTo>
                    <a:pt x="3079" y="1865"/>
                  </a:lnTo>
                  <a:lnTo>
                    <a:pt x="3168" y="1620"/>
                  </a:lnTo>
                  <a:lnTo>
                    <a:pt x="3283" y="1296"/>
                  </a:lnTo>
                  <a:lnTo>
                    <a:pt x="3219" y="1274"/>
                  </a:lnTo>
                  <a:lnTo>
                    <a:pt x="3219" y="1236"/>
                  </a:lnTo>
                  <a:lnTo>
                    <a:pt x="3270" y="1122"/>
                  </a:lnTo>
                  <a:lnTo>
                    <a:pt x="3371" y="1114"/>
                  </a:lnTo>
                  <a:lnTo>
                    <a:pt x="3515" y="1042"/>
                  </a:lnTo>
                  <a:lnTo>
                    <a:pt x="3522" y="941"/>
                  </a:lnTo>
                  <a:lnTo>
                    <a:pt x="3726" y="629"/>
                  </a:lnTo>
                  <a:lnTo>
                    <a:pt x="3726" y="536"/>
                  </a:lnTo>
                  <a:lnTo>
                    <a:pt x="3675" y="507"/>
                  </a:lnTo>
                  <a:lnTo>
                    <a:pt x="3595" y="548"/>
                  </a:lnTo>
                  <a:lnTo>
                    <a:pt x="3472" y="464"/>
                  </a:lnTo>
                  <a:lnTo>
                    <a:pt x="3421" y="507"/>
                  </a:lnTo>
                  <a:lnTo>
                    <a:pt x="3414" y="587"/>
                  </a:lnTo>
                  <a:lnTo>
                    <a:pt x="3333" y="650"/>
                  </a:lnTo>
                  <a:lnTo>
                    <a:pt x="3290" y="608"/>
                  </a:lnTo>
                  <a:lnTo>
                    <a:pt x="3261" y="464"/>
                  </a:lnTo>
                  <a:lnTo>
                    <a:pt x="3354" y="406"/>
                  </a:lnTo>
                  <a:lnTo>
                    <a:pt x="3616" y="152"/>
                  </a:lnTo>
                  <a:lnTo>
                    <a:pt x="3658" y="30"/>
                  </a:lnTo>
                  <a:lnTo>
                    <a:pt x="3232" y="355"/>
                  </a:lnTo>
                  <a:lnTo>
                    <a:pt x="2877" y="557"/>
                  </a:lnTo>
                  <a:lnTo>
                    <a:pt x="2705" y="426"/>
                  </a:lnTo>
                  <a:lnTo>
                    <a:pt x="2582" y="477"/>
                  </a:lnTo>
                  <a:lnTo>
                    <a:pt x="2342" y="406"/>
                  </a:lnTo>
                  <a:lnTo>
                    <a:pt x="2219" y="312"/>
                  </a:lnTo>
                  <a:lnTo>
                    <a:pt x="2067" y="346"/>
                  </a:lnTo>
                  <a:lnTo>
                    <a:pt x="2025" y="304"/>
                  </a:lnTo>
                  <a:lnTo>
                    <a:pt x="1924" y="304"/>
                  </a:lnTo>
                  <a:lnTo>
                    <a:pt x="1793" y="152"/>
                  </a:lnTo>
                  <a:lnTo>
                    <a:pt x="1641" y="181"/>
                  </a:lnTo>
                  <a:lnTo>
                    <a:pt x="1590" y="30"/>
                  </a:lnTo>
                  <a:lnTo>
                    <a:pt x="1498" y="0"/>
                  </a:lnTo>
                  <a:lnTo>
                    <a:pt x="1367" y="80"/>
                  </a:lnTo>
                  <a:lnTo>
                    <a:pt x="1296" y="80"/>
                  </a:lnTo>
                  <a:lnTo>
                    <a:pt x="1266" y="131"/>
                  </a:lnTo>
                  <a:lnTo>
                    <a:pt x="1409" y="202"/>
                  </a:lnTo>
                  <a:lnTo>
                    <a:pt x="1510" y="211"/>
                  </a:lnTo>
                  <a:lnTo>
                    <a:pt x="1641" y="384"/>
                  </a:lnTo>
                  <a:lnTo>
                    <a:pt x="1582" y="507"/>
                  </a:lnTo>
                  <a:lnTo>
                    <a:pt x="1409" y="578"/>
                  </a:lnTo>
                  <a:lnTo>
                    <a:pt x="1296" y="548"/>
                  </a:lnTo>
                  <a:lnTo>
                    <a:pt x="1177" y="587"/>
                  </a:lnTo>
                  <a:lnTo>
                    <a:pt x="961" y="514"/>
                  </a:lnTo>
                  <a:lnTo>
                    <a:pt x="853" y="566"/>
                  </a:lnTo>
                  <a:lnTo>
                    <a:pt x="789" y="566"/>
                  </a:lnTo>
                  <a:lnTo>
                    <a:pt x="729" y="658"/>
                  </a:lnTo>
                  <a:lnTo>
                    <a:pt x="587" y="751"/>
                  </a:lnTo>
                  <a:lnTo>
                    <a:pt x="485" y="920"/>
                  </a:lnTo>
                  <a:lnTo>
                    <a:pt x="396" y="984"/>
                  </a:lnTo>
                  <a:lnTo>
                    <a:pt x="468" y="1156"/>
                  </a:lnTo>
                  <a:lnTo>
                    <a:pt x="396" y="1245"/>
                  </a:lnTo>
                  <a:lnTo>
                    <a:pt x="304" y="1257"/>
                  </a:lnTo>
                  <a:lnTo>
                    <a:pt x="254" y="1337"/>
                  </a:lnTo>
                  <a:lnTo>
                    <a:pt x="254" y="1447"/>
                  </a:lnTo>
                  <a:lnTo>
                    <a:pt x="93" y="1641"/>
                  </a:lnTo>
                  <a:lnTo>
                    <a:pt x="165" y="2033"/>
                  </a:lnTo>
                  <a:lnTo>
                    <a:pt x="0" y="2025"/>
                  </a:lnTo>
                  <a:close/>
                  <a:moveTo>
                    <a:pt x="599" y="355"/>
                  </a:moveTo>
                  <a:lnTo>
                    <a:pt x="518" y="384"/>
                  </a:lnTo>
                  <a:lnTo>
                    <a:pt x="426" y="363"/>
                  </a:lnTo>
                  <a:lnTo>
                    <a:pt x="426" y="262"/>
                  </a:lnTo>
                  <a:lnTo>
                    <a:pt x="468" y="224"/>
                  </a:lnTo>
                  <a:lnTo>
                    <a:pt x="599" y="312"/>
                  </a:lnTo>
                  <a:lnTo>
                    <a:pt x="599" y="355"/>
                  </a:lnTo>
                  <a:close/>
                  <a:moveTo>
                    <a:pt x="3675" y="1548"/>
                  </a:moveTo>
                  <a:lnTo>
                    <a:pt x="3708" y="1569"/>
                  </a:lnTo>
                  <a:lnTo>
                    <a:pt x="3658" y="1611"/>
                  </a:lnTo>
                  <a:lnTo>
                    <a:pt x="3506" y="1590"/>
                  </a:lnTo>
                  <a:lnTo>
                    <a:pt x="3464" y="1548"/>
                  </a:lnTo>
                  <a:lnTo>
                    <a:pt x="3536" y="1388"/>
                  </a:lnTo>
                  <a:lnTo>
                    <a:pt x="3658" y="1409"/>
                  </a:lnTo>
                  <a:lnTo>
                    <a:pt x="3675" y="1548"/>
                  </a:lnTo>
                  <a:close/>
                  <a:moveTo>
                    <a:pt x="1012" y="131"/>
                  </a:moveTo>
                  <a:lnTo>
                    <a:pt x="1076" y="195"/>
                  </a:lnTo>
                  <a:lnTo>
                    <a:pt x="1055" y="253"/>
                  </a:lnTo>
                  <a:lnTo>
                    <a:pt x="860" y="384"/>
                  </a:lnTo>
                  <a:lnTo>
                    <a:pt x="729" y="346"/>
                  </a:lnTo>
                  <a:lnTo>
                    <a:pt x="548" y="144"/>
                  </a:lnTo>
                  <a:lnTo>
                    <a:pt x="587" y="80"/>
                  </a:lnTo>
                  <a:lnTo>
                    <a:pt x="679" y="174"/>
                  </a:lnTo>
                  <a:lnTo>
                    <a:pt x="1012" y="131"/>
                  </a:lnTo>
                  <a:close/>
                </a:path>
              </a:pathLst>
            </a:custGeom>
            <a:grpFill/>
            <a:ln w="6350" cap="flat" cmpd="sng">
              <a:solidFill>
                <a:srgbClr val="222B36"/>
              </a:solidFill>
              <a:prstDash val="solid"/>
              <a:round/>
              <a:headEnd type="none" w="med" len="med"/>
              <a:tailEnd type="none" w="med" len="med"/>
            </a:ln>
            <a:effectLst/>
          </p:spPr>
          <p:txBody>
            <a:bodyPr wrap="none" lIns="0" tIns="0" rIns="0" bIns="0" anchor="ctr" anchorCtr="1"/>
            <a:lstStyle/>
            <a:p>
              <a:endParaRPr lang="en-US" sz="700" dirty="0">
                <a:solidFill>
                  <a:srgbClr val="FFFFFF"/>
                </a:solidFill>
                <a:latin typeface="Arial"/>
              </a:endParaRPr>
            </a:p>
          </p:txBody>
        </p:sp>
        <p:sp>
          <p:nvSpPr>
            <p:cNvPr id="22" name="New South Wales">
              <a:extLst>
                <a:ext uri="{FF2B5EF4-FFF2-40B4-BE49-F238E27FC236}">
                  <a16:creationId xmlns:a16="http://schemas.microsoft.com/office/drawing/2014/main" id="{F4A756D4-4EF2-87D3-98B6-BAF6EB4AB12F}"/>
                </a:ext>
              </a:extLst>
            </p:cNvPr>
            <p:cNvSpPr>
              <a:spLocks noChangeAspect="1"/>
            </p:cNvSpPr>
            <p:nvPr/>
          </p:nvSpPr>
          <p:spPr bwMode="gray">
            <a:xfrm>
              <a:off x="4571" y="2643"/>
              <a:ext cx="899" cy="749"/>
            </a:xfrm>
            <a:custGeom>
              <a:avLst/>
              <a:gdLst/>
              <a:ahLst/>
              <a:cxnLst>
                <a:cxn ang="0">
                  <a:pos x="0" y="2497"/>
                </a:cxn>
                <a:cxn ang="0">
                  <a:pos x="129" y="0"/>
                </a:cxn>
                <a:cxn ang="0">
                  <a:pos x="3002" y="248"/>
                </a:cxn>
                <a:cxn ang="0">
                  <a:pos x="3466" y="298"/>
                </a:cxn>
                <a:cxn ang="0">
                  <a:pos x="3618" y="197"/>
                </a:cxn>
                <a:cxn ang="0">
                  <a:pos x="3799" y="190"/>
                </a:cxn>
                <a:cxn ang="0">
                  <a:pos x="3921" y="160"/>
                </a:cxn>
                <a:cxn ang="0">
                  <a:pos x="4175" y="227"/>
                </a:cxn>
                <a:cxn ang="0">
                  <a:pos x="4318" y="240"/>
                </a:cxn>
                <a:cxn ang="0">
                  <a:pos x="4428" y="451"/>
                </a:cxn>
                <a:cxn ang="0">
                  <a:pos x="4572" y="451"/>
                </a:cxn>
                <a:cxn ang="0">
                  <a:pos x="4740" y="371"/>
                </a:cxn>
                <a:cxn ang="0">
                  <a:pos x="4804" y="362"/>
                </a:cxn>
                <a:cxn ang="0">
                  <a:pos x="4892" y="197"/>
                </a:cxn>
                <a:cxn ang="0">
                  <a:pos x="5043" y="147"/>
                </a:cxn>
                <a:cxn ang="0">
                  <a:pos x="5440" y="147"/>
                </a:cxn>
                <a:cxn ang="0">
                  <a:pos x="5461" y="421"/>
                </a:cxn>
                <a:cxn ang="0">
                  <a:pos x="5411" y="644"/>
                </a:cxn>
                <a:cxn ang="0">
                  <a:pos x="5078" y="1434"/>
                </a:cxn>
                <a:cxn ang="0">
                  <a:pos x="5065" y="1615"/>
                </a:cxn>
                <a:cxn ang="0">
                  <a:pos x="4841" y="2020"/>
                </a:cxn>
                <a:cxn ang="0">
                  <a:pos x="4740" y="2193"/>
                </a:cxn>
                <a:cxn ang="0">
                  <a:pos x="4651" y="2285"/>
                </a:cxn>
                <a:cxn ang="0">
                  <a:pos x="4226" y="2670"/>
                </a:cxn>
                <a:cxn ang="0">
                  <a:pos x="4023" y="3012"/>
                </a:cxn>
                <a:cxn ang="0">
                  <a:pos x="3812" y="3459"/>
                </a:cxn>
                <a:cxn ang="0">
                  <a:pos x="3648" y="3691"/>
                </a:cxn>
                <a:cxn ang="0">
                  <a:pos x="3457" y="4269"/>
                </a:cxn>
                <a:cxn ang="0">
                  <a:pos x="3407" y="4543"/>
                </a:cxn>
                <a:cxn ang="0">
                  <a:pos x="2778" y="4116"/>
                </a:cxn>
                <a:cxn ang="0">
                  <a:pos x="2749" y="3923"/>
                </a:cxn>
                <a:cxn ang="0">
                  <a:pos x="2627" y="3720"/>
                </a:cxn>
                <a:cxn ang="0">
                  <a:pos x="1998" y="3640"/>
                </a:cxn>
                <a:cxn ang="0">
                  <a:pos x="1816" y="3560"/>
                </a:cxn>
                <a:cxn ang="0">
                  <a:pos x="1622" y="3509"/>
                </a:cxn>
                <a:cxn ang="0">
                  <a:pos x="1470" y="3602"/>
                </a:cxn>
                <a:cxn ang="0">
                  <a:pos x="1360" y="3560"/>
                </a:cxn>
                <a:cxn ang="0">
                  <a:pos x="1217" y="3336"/>
                </a:cxn>
                <a:cxn ang="0">
                  <a:pos x="892" y="3113"/>
                </a:cxn>
                <a:cxn ang="0">
                  <a:pos x="876" y="2982"/>
                </a:cxn>
                <a:cxn ang="0">
                  <a:pos x="855" y="2872"/>
                </a:cxn>
                <a:cxn ang="0">
                  <a:pos x="711" y="2808"/>
                </a:cxn>
                <a:cxn ang="0">
                  <a:pos x="602" y="2872"/>
                </a:cxn>
                <a:cxn ang="0">
                  <a:pos x="348" y="2518"/>
                </a:cxn>
                <a:cxn ang="0">
                  <a:pos x="2" y="2496"/>
                </a:cxn>
                <a:cxn ang="0">
                  <a:pos x="0" y="2497"/>
                </a:cxn>
              </a:cxnLst>
              <a:rect l="0" t="0" r="r" b="b"/>
              <a:pathLst>
                <a:path w="5461" h="4543">
                  <a:moveTo>
                    <a:pt x="0" y="2497"/>
                  </a:moveTo>
                  <a:lnTo>
                    <a:pt x="129" y="0"/>
                  </a:lnTo>
                  <a:lnTo>
                    <a:pt x="3002" y="248"/>
                  </a:lnTo>
                  <a:lnTo>
                    <a:pt x="3466" y="298"/>
                  </a:lnTo>
                  <a:lnTo>
                    <a:pt x="3618" y="197"/>
                  </a:lnTo>
                  <a:lnTo>
                    <a:pt x="3799" y="190"/>
                  </a:lnTo>
                  <a:lnTo>
                    <a:pt x="3921" y="160"/>
                  </a:lnTo>
                  <a:lnTo>
                    <a:pt x="4175" y="227"/>
                  </a:lnTo>
                  <a:lnTo>
                    <a:pt x="4318" y="240"/>
                  </a:lnTo>
                  <a:lnTo>
                    <a:pt x="4428" y="451"/>
                  </a:lnTo>
                  <a:lnTo>
                    <a:pt x="4572" y="451"/>
                  </a:lnTo>
                  <a:lnTo>
                    <a:pt x="4740" y="371"/>
                  </a:lnTo>
                  <a:lnTo>
                    <a:pt x="4804" y="362"/>
                  </a:lnTo>
                  <a:lnTo>
                    <a:pt x="4892" y="197"/>
                  </a:lnTo>
                  <a:lnTo>
                    <a:pt x="5043" y="147"/>
                  </a:lnTo>
                  <a:lnTo>
                    <a:pt x="5440" y="147"/>
                  </a:lnTo>
                  <a:lnTo>
                    <a:pt x="5461" y="421"/>
                  </a:lnTo>
                  <a:lnTo>
                    <a:pt x="5411" y="644"/>
                  </a:lnTo>
                  <a:lnTo>
                    <a:pt x="5078" y="1434"/>
                  </a:lnTo>
                  <a:lnTo>
                    <a:pt x="5065" y="1615"/>
                  </a:lnTo>
                  <a:lnTo>
                    <a:pt x="4841" y="2020"/>
                  </a:lnTo>
                  <a:lnTo>
                    <a:pt x="4740" y="2193"/>
                  </a:lnTo>
                  <a:lnTo>
                    <a:pt x="4651" y="2285"/>
                  </a:lnTo>
                  <a:lnTo>
                    <a:pt x="4226" y="2670"/>
                  </a:lnTo>
                  <a:lnTo>
                    <a:pt x="4023" y="3012"/>
                  </a:lnTo>
                  <a:lnTo>
                    <a:pt x="3812" y="3459"/>
                  </a:lnTo>
                  <a:lnTo>
                    <a:pt x="3648" y="3691"/>
                  </a:lnTo>
                  <a:lnTo>
                    <a:pt x="3457" y="4269"/>
                  </a:lnTo>
                  <a:lnTo>
                    <a:pt x="3407" y="4543"/>
                  </a:lnTo>
                  <a:lnTo>
                    <a:pt x="2778" y="4116"/>
                  </a:lnTo>
                  <a:lnTo>
                    <a:pt x="2749" y="3923"/>
                  </a:lnTo>
                  <a:lnTo>
                    <a:pt x="2627" y="3720"/>
                  </a:lnTo>
                  <a:lnTo>
                    <a:pt x="1998" y="3640"/>
                  </a:lnTo>
                  <a:lnTo>
                    <a:pt x="1816" y="3560"/>
                  </a:lnTo>
                  <a:lnTo>
                    <a:pt x="1622" y="3509"/>
                  </a:lnTo>
                  <a:lnTo>
                    <a:pt x="1470" y="3602"/>
                  </a:lnTo>
                  <a:lnTo>
                    <a:pt x="1360" y="3560"/>
                  </a:lnTo>
                  <a:lnTo>
                    <a:pt x="1217" y="3336"/>
                  </a:lnTo>
                  <a:lnTo>
                    <a:pt x="892" y="3113"/>
                  </a:lnTo>
                  <a:lnTo>
                    <a:pt x="876" y="2982"/>
                  </a:lnTo>
                  <a:lnTo>
                    <a:pt x="855" y="2872"/>
                  </a:lnTo>
                  <a:lnTo>
                    <a:pt x="711" y="2808"/>
                  </a:lnTo>
                  <a:lnTo>
                    <a:pt x="602" y="2872"/>
                  </a:lnTo>
                  <a:lnTo>
                    <a:pt x="348" y="2518"/>
                  </a:lnTo>
                  <a:lnTo>
                    <a:pt x="2" y="2496"/>
                  </a:lnTo>
                  <a:lnTo>
                    <a:pt x="0" y="2497"/>
                  </a:lnTo>
                  <a:close/>
                </a:path>
              </a:pathLst>
            </a:custGeom>
            <a:grpFill/>
            <a:ln w="6350" cap="flat" cmpd="sng">
              <a:solidFill>
                <a:srgbClr val="222B36"/>
              </a:solidFill>
              <a:prstDash val="solid"/>
              <a:round/>
              <a:headEnd type="none" w="med" len="med"/>
              <a:tailEnd type="none" w="med" len="med"/>
            </a:ln>
            <a:effectLst/>
          </p:spPr>
          <p:txBody>
            <a:bodyPr wrap="none" lIns="0" tIns="0" rIns="0" bIns="0" anchor="ctr" anchorCtr="1"/>
            <a:lstStyle/>
            <a:p>
              <a:endParaRPr lang="en-US" sz="700" dirty="0">
                <a:solidFill>
                  <a:srgbClr val="FFFFFF"/>
                </a:solidFill>
                <a:latin typeface="Arial"/>
              </a:endParaRPr>
            </a:p>
          </p:txBody>
        </p:sp>
        <p:sp>
          <p:nvSpPr>
            <p:cNvPr id="23" name="South Australia">
              <a:extLst>
                <a:ext uri="{FF2B5EF4-FFF2-40B4-BE49-F238E27FC236}">
                  <a16:creationId xmlns:a16="http://schemas.microsoft.com/office/drawing/2014/main" id="{BBCA8F5E-CB6C-052C-90B0-49671434E0B2}"/>
                </a:ext>
              </a:extLst>
            </p:cNvPr>
            <p:cNvSpPr>
              <a:spLocks noChangeAspect="1" noEditPoints="1"/>
            </p:cNvSpPr>
            <p:nvPr/>
          </p:nvSpPr>
          <p:spPr bwMode="gray">
            <a:xfrm>
              <a:off x="3758" y="2382"/>
              <a:ext cx="846" cy="1020"/>
            </a:xfrm>
            <a:custGeom>
              <a:avLst/>
              <a:gdLst/>
              <a:ahLst/>
              <a:cxnLst>
                <a:cxn ang="0">
                  <a:pos x="621" y="2865"/>
                </a:cxn>
                <a:cxn ang="0">
                  <a:pos x="1351" y="3008"/>
                </a:cxn>
                <a:cxn ang="0">
                  <a:pos x="1663" y="3067"/>
                </a:cxn>
                <a:cxn ang="0">
                  <a:pos x="2008" y="3262"/>
                </a:cxn>
                <a:cxn ang="0">
                  <a:pos x="2110" y="3320"/>
                </a:cxn>
                <a:cxn ang="0">
                  <a:pos x="2198" y="3603"/>
                </a:cxn>
                <a:cxn ang="0">
                  <a:pos x="2430" y="3886"/>
                </a:cxn>
                <a:cxn ang="0">
                  <a:pos x="2595" y="4152"/>
                </a:cxn>
                <a:cxn ang="0">
                  <a:pos x="2776" y="4455"/>
                </a:cxn>
                <a:cxn ang="0">
                  <a:pos x="2848" y="4283"/>
                </a:cxn>
                <a:cxn ang="0">
                  <a:pos x="3160" y="3907"/>
                </a:cxn>
                <a:cxn ang="0">
                  <a:pos x="3557" y="3451"/>
                </a:cxn>
                <a:cxn ang="0">
                  <a:pos x="3637" y="3514"/>
                </a:cxn>
                <a:cxn ang="0">
                  <a:pos x="3637" y="3776"/>
                </a:cxn>
                <a:cxn ang="0">
                  <a:pos x="3442" y="4311"/>
                </a:cxn>
                <a:cxn ang="0">
                  <a:pos x="3291" y="4442"/>
                </a:cxn>
                <a:cxn ang="0">
                  <a:pos x="3160" y="4696"/>
                </a:cxn>
                <a:cxn ang="0">
                  <a:pos x="3485" y="4628"/>
                </a:cxn>
                <a:cxn ang="0">
                  <a:pos x="3658" y="4173"/>
                </a:cxn>
                <a:cxn ang="0">
                  <a:pos x="3717" y="4223"/>
                </a:cxn>
                <a:cxn ang="0">
                  <a:pos x="3768" y="4708"/>
                </a:cxn>
                <a:cxn ang="0">
                  <a:pos x="3759" y="4831"/>
                </a:cxn>
                <a:cxn ang="0">
                  <a:pos x="4122" y="4767"/>
                </a:cxn>
                <a:cxn ang="0">
                  <a:pos x="4224" y="5143"/>
                </a:cxn>
                <a:cxn ang="0">
                  <a:pos x="4275" y="5649"/>
                </a:cxn>
                <a:cxn ang="0">
                  <a:pos x="4700" y="6113"/>
                </a:cxn>
                <a:cxn ang="0">
                  <a:pos x="4930" y="4080"/>
                </a:cxn>
                <a:cxn ang="0">
                  <a:pos x="5135" y="110"/>
                </a:cxn>
                <a:cxn ang="0">
                  <a:pos x="3072" y="9"/>
                </a:cxn>
                <a:cxn ang="0">
                  <a:pos x="85" y="2865"/>
                </a:cxn>
                <a:cxn ang="0">
                  <a:pos x="3527" y="4969"/>
                </a:cxn>
                <a:cxn ang="0">
                  <a:pos x="3102" y="4999"/>
                </a:cxn>
                <a:cxn ang="0">
                  <a:pos x="3139" y="4881"/>
                </a:cxn>
                <a:cxn ang="0">
                  <a:pos x="3646" y="4911"/>
                </a:cxn>
              </a:cxnLst>
              <a:rect l="0" t="0" r="r" b="b"/>
              <a:pathLst>
                <a:path w="5135" h="6189">
                  <a:moveTo>
                    <a:pt x="85" y="2865"/>
                  </a:moveTo>
                  <a:lnTo>
                    <a:pt x="621" y="2865"/>
                  </a:lnTo>
                  <a:lnTo>
                    <a:pt x="933" y="2755"/>
                  </a:lnTo>
                  <a:lnTo>
                    <a:pt x="1351" y="3008"/>
                  </a:lnTo>
                  <a:lnTo>
                    <a:pt x="1510" y="3008"/>
                  </a:lnTo>
                  <a:lnTo>
                    <a:pt x="1663" y="3067"/>
                  </a:lnTo>
                  <a:lnTo>
                    <a:pt x="1975" y="3189"/>
                  </a:lnTo>
                  <a:lnTo>
                    <a:pt x="2008" y="3262"/>
                  </a:lnTo>
                  <a:lnTo>
                    <a:pt x="2059" y="3269"/>
                  </a:lnTo>
                  <a:lnTo>
                    <a:pt x="2110" y="3320"/>
                  </a:lnTo>
                  <a:lnTo>
                    <a:pt x="2067" y="3443"/>
                  </a:lnTo>
                  <a:lnTo>
                    <a:pt x="2198" y="3603"/>
                  </a:lnTo>
                  <a:lnTo>
                    <a:pt x="2342" y="3675"/>
                  </a:lnTo>
                  <a:lnTo>
                    <a:pt x="2430" y="3886"/>
                  </a:lnTo>
                  <a:lnTo>
                    <a:pt x="2616" y="4101"/>
                  </a:lnTo>
                  <a:lnTo>
                    <a:pt x="2595" y="4152"/>
                  </a:lnTo>
                  <a:lnTo>
                    <a:pt x="2625" y="4391"/>
                  </a:lnTo>
                  <a:lnTo>
                    <a:pt x="2776" y="4455"/>
                  </a:lnTo>
                  <a:lnTo>
                    <a:pt x="2836" y="4425"/>
                  </a:lnTo>
                  <a:lnTo>
                    <a:pt x="2848" y="4283"/>
                  </a:lnTo>
                  <a:lnTo>
                    <a:pt x="3029" y="3999"/>
                  </a:lnTo>
                  <a:lnTo>
                    <a:pt x="3160" y="3907"/>
                  </a:lnTo>
                  <a:lnTo>
                    <a:pt x="3426" y="3717"/>
                  </a:lnTo>
                  <a:lnTo>
                    <a:pt x="3557" y="3451"/>
                  </a:lnTo>
                  <a:lnTo>
                    <a:pt x="3637" y="3350"/>
                  </a:lnTo>
                  <a:lnTo>
                    <a:pt x="3637" y="3514"/>
                  </a:lnTo>
                  <a:lnTo>
                    <a:pt x="3578" y="3632"/>
                  </a:lnTo>
                  <a:lnTo>
                    <a:pt x="3637" y="3776"/>
                  </a:lnTo>
                  <a:lnTo>
                    <a:pt x="3536" y="3928"/>
                  </a:lnTo>
                  <a:lnTo>
                    <a:pt x="3442" y="4311"/>
                  </a:lnTo>
                  <a:lnTo>
                    <a:pt x="3375" y="4464"/>
                  </a:lnTo>
                  <a:lnTo>
                    <a:pt x="3291" y="4442"/>
                  </a:lnTo>
                  <a:lnTo>
                    <a:pt x="3139" y="4586"/>
                  </a:lnTo>
                  <a:lnTo>
                    <a:pt x="3160" y="4696"/>
                  </a:lnTo>
                  <a:lnTo>
                    <a:pt x="3304" y="4636"/>
                  </a:lnTo>
                  <a:lnTo>
                    <a:pt x="3485" y="4628"/>
                  </a:lnTo>
                  <a:lnTo>
                    <a:pt x="3527" y="4556"/>
                  </a:lnTo>
                  <a:lnTo>
                    <a:pt x="3658" y="4173"/>
                  </a:lnTo>
                  <a:lnTo>
                    <a:pt x="3688" y="4180"/>
                  </a:lnTo>
                  <a:lnTo>
                    <a:pt x="3717" y="4223"/>
                  </a:lnTo>
                  <a:lnTo>
                    <a:pt x="3899" y="4485"/>
                  </a:lnTo>
                  <a:lnTo>
                    <a:pt x="3768" y="4708"/>
                  </a:lnTo>
                  <a:lnTo>
                    <a:pt x="3730" y="4831"/>
                  </a:lnTo>
                  <a:lnTo>
                    <a:pt x="3759" y="4831"/>
                  </a:lnTo>
                  <a:lnTo>
                    <a:pt x="4000" y="4767"/>
                  </a:lnTo>
                  <a:lnTo>
                    <a:pt x="4122" y="4767"/>
                  </a:lnTo>
                  <a:lnTo>
                    <a:pt x="4050" y="4847"/>
                  </a:lnTo>
                  <a:lnTo>
                    <a:pt x="4224" y="5143"/>
                  </a:lnTo>
                  <a:lnTo>
                    <a:pt x="4346" y="5467"/>
                  </a:lnTo>
                  <a:lnTo>
                    <a:pt x="4275" y="5649"/>
                  </a:lnTo>
                  <a:lnTo>
                    <a:pt x="4591" y="6105"/>
                  </a:lnTo>
                  <a:lnTo>
                    <a:pt x="4700" y="6113"/>
                  </a:lnTo>
                  <a:lnTo>
                    <a:pt x="4821" y="6189"/>
                  </a:lnTo>
                  <a:lnTo>
                    <a:pt x="4930" y="4080"/>
                  </a:lnTo>
                  <a:lnTo>
                    <a:pt x="5059" y="1583"/>
                  </a:lnTo>
                  <a:lnTo>
                    <a:pt x="5135" y="110"/>
                  </a:lnTo>
                  <a:lnTo>
                    <a:pt x="3899" y="30"/>
                  </a:lnTo>
                  <a:lnTo>
                    <a:pt x="3072" y="9"/>
                  </a:lnTo>
                  <a:lnTo>
                    <a:pt x="0" y="0"/>
                  </a:lnTo>
                  <a:lnTo>
                    <a:pt x="85" y="2865"/>
                  </a:lnTo>
                  <a:close/>
                  <a:moveTo>
                    <a:pt x="3646" y="4949"/>
                  </a:moveTo>
                  <a:lnTo>
                    <a:pt x="3527" y="4969"/>
                  </a:lnTo>
                  <a:lnTo>
                    <a:pt x="3392" y="5033"/>
                  </a:lnTo>
                  <a:lnTo>
                    <a:pt x="3102" y="4999"/>
                  </a:lnTo>
                  <a:lnTo>
                    <a:pt x="3072" y="4962"/>
                  </a:lnTo>
                  <a:lnTo>
                    <a:pt x="3139" y="4881"/>
                  </a:lnTo>
                  <a:lnTo>
                    <a:pt x="3283" y="4818"/>
                  </a:lnTo>
                  <a:lnTo>
                    <a:pt x="3646" y="4911"/>
                  </a:lnTo>
                  <a:lnTo>
                    <a:pt x="3646" y="4949"/>
                  </a:lnTo>
                  <a:close/>
                </a:path>
              </a:pathLst>
            </a:custGeom>
            <a:grpFill/>
            <a:ln w="6350" cap="flat" cmpd="sng">
              <a:solidFill>
                <a:srgbClr val="222B36"/>
              </a:solidFill>
              <a:prstDash val="solid"/>
              <a:round/>
              <a:headEnd type="none" w="med" len="med"/>
              <a:tailEnd type="none" w="med" len="med"/>
            </a:ln>
            <a:effectLst/>
          </p:spPr>
          <p:txBody>
            <a:bodyPr wrap="none" lIns="0" tIns="0" rIns="0" bIns="0" anchor="ctr" anchorCtr="1"/>
            <a:lstStyle/>
            <a:p>
              <a:endParaRPr lang="en-US" sz="700" dirty="0">
                <a:solidFill>
                  <a:srgbClr val="FFFFFF"/>
                </a:solidFill>
                <a:latin typeface="Arial"/>
              </a:endParaRPr>
            </a:p>
          </p:txBody>
        </p:sp>
        <p:sp>
          <p:nvSpPr>
            <p:cNvPr id="24" name="Western Australia">
              <a:extLst>
                <a:ext uri="{FF2B5EF4-FFF2-40B4-BE49-F238E27FC236}">
                  <a16:creationId xmlns:a16="http://schemas.microsoft.com/office/drawing/2014/main" id="{B8BAF075-240F-0541-437D-4830816E6D0B}"/>
                </a:ext>
              </a:extLst>
            </p:cNvPr>
            <p:cNvSpPr>
              <a:spLocks noChangeAspect="1"/>
            </p:cNvSpPr>
            <p:nvPr/>
          </p:nvSpPr>
          <p:spPr bwMode="gray">
            <a:xfrm>
              <a:off x="2604" y="1404"/>
              <a:ext cx="1168" cy="1802"/>
            </a:xfrm>
            <a:custGeom>
              <a:avLst/>
              <a:gdLst/>
              <a:ahLst/>
              <a:cxnLst>
                <a:cxn ang="0">
                  <a:pos x="6823" y="599"/>
                </a:cxn>
                <a:cxn ang="0">
                  <a:pos x="6329" y="607"/>
                </a:cxn>
                <a:cxn ang="0">
                  <a:pos x="6346" y="490"/>
                </a:cxn>
                <a:cxn ang="0">
                  <a:pos x="5874" y="84"/>
                </a:cxn>
                <a:cxn ang="0">
                  <a:pos x="5638" y="42"/>
                </a:cxn>
                <a:cxn ang="0">
                  <a:pos x="5528" y="194"/>
                </a:cxn>
                <a:cxn ang="0">
                  <a:pos x="5317" y="215"/>
                </a:cxn>
                <a:cxn ang="0">
                  <a:pos x="5072" y="338"/>
                </a:cxn>
                <a:cxn ang="0">
                  <a:pos x="4870" y="549"/>
                </a:cxn>
                <a:cxn ang="0">
                  <a:pos x="4920" y="701"/>
                </a:cxn>
                <a:cxn ang="0">
                  <a:pos x="4688" y="831"/>
                </a:cxn>
                <a:cxn ang="0">
                  <a:pos x="4557" y="882"/>
                </a:cxn>
                <a:cxn ang="0">
                  <a:pos x="4557" y="1047"/>
                </a:cxn>
                <a:cxn ang="0">
                  <a:pos x="4667" y="1257"/>
                </a:cxn>
                <a:cxn ang="0">
                  <a:pos x="4557" y="1401"/>
                </a:cxn>
                <a:cxn ang="0">
                  <a:pos x="4039" y="1337"/>
                </a:cxn>
                <a:cxn ang="0">
                  <a:pos x="4131" y="1430"/>
                </a:cxn>
                <a:cxn ang="0">
                  <a:pos x="4291" y="1591"/>
                </a:cxn>
                <a:cxn ang="0">
                  <a:pos x="4312" y="1873"/>
                </a:cxn>
                <a:cxn ang="0">
                  <a:pos x="4080" y="1823"/>
                </a:cxn>
                <a:cxn ang="0">
                  <a:pos x="3917" y="1481"/>
                </a:cxn>
                <a:cxn ang="0">
                  <a:pos x="3562" y="2089"/>
                </a:cxn>
                <a:cxn ang="0">
                  <a:pos x="3562" y="2442"/>
                </a:cxn>
                <a:cxn ang="0">
                  <a:pos x="3119" y="3172"/>
                </a:cxn>
                <a:cxn ang="0">
                  <a:pos x="2237" y="3425"/>
                </a:cxn>
                <a:cxn ang="0">
                  <a:pos x="1840" y="3645"/>
                </a:cxn>
                <a:cxn ang="0">
                  <a:pos x="1418" y="3847"/>
                </a:cxn>
                <a:cxn ang="0">
                  <a:pos x="524" y="4556"/>
                </a:cxn>
                <a:cxn ang="0">
                  <a:pos x="254" y="4923"/>
                </a:cxn>
                <a:cxn ang="0">
                  <a:pos x="204" y="4729"/>
                </a:cxn>
                <a:cxn ang="0">
                  <a:pos x="60" y="4944"/>
                </a:cxn>
                <a:cxn ang="0">
                  <a:pos x="51" y="5619"/>
                </a:cxn>
                <a:cxn ang="0">
                  <a:pos x="335" y="6277"/>
                </a:cxn>
                <a:cxn ang="0">
                  <a:pos x="486" y="6754"/>
                </a:cxn>
                <a:cxn ang="0">
                  <a:pos x="191" y="6543"/>
                </a:cxn>
                <a:cxn ang="0">
                  <a:pos x="364" y="6918"/>
                </a:cxn>
                <a:cxn ang="0">
                  <a:pos x="313" y="6847"/>
                </a:cxn>
                <a:cxn ang="0">
                  <a:pos x="69" y="6716"/>
                </a:cxn>
                <a:cxn ang="0">
                  <a:pos x="709" y="7635"/>
                </a:cxn>
                <a:cxn ang="0">
                  <a:pos x="1123" y="8344"/>
                </a:cxn>
                <a:cxn ang="0">
                  <a:pos x="1638" y="9386"/>
                </a:cxn>
                <a:cxn ang="0">
                  <a:pos x="1659" y="10065"/>
                </a:cxn>
                <a:cxn ang="0">
                  <a:pos x="1457" y="10298"/>
                </a:cxn>
                <a:cxn ang="0">
                  <a:pos x="1549" y="10715"/>
                </a:cxn>
                <a:cxn ang="0">
                  <a:pos x="1840" y="10803"/>
                </a:cxn>
                <a:cxn ang="0">
                  <a:pos x="2359" y="10934"/>
                </a:cxn>
                <a:cxn ang="0">
                  <a:pos x="3077" y="10491"/>
                </a:cxn>
                <a:cxn ang="0">
                  <a:pos x="3270" y="10449"/>
                </a:cxn>
                <a:cxn ang="0">
                  <a:pos x="3321" y="10238"/>
                </a:cxn>
                <a:cxn ang="0">
                  <a:pos x="4270" y="10145"/>
                </a:cxn>
                <a:cxn ang="0">
                  <a:pos x="4739" y="10137"/>
                </a:cxn>
                <a:cxn ang="0">
                  <a:pos x="4899" y="10007"/>
                </a:cxn>
                <a:cxn ang="0">
                  <a:pos x="5245" y="9479"/>
                </a:cxn>
                <a:cxn ang="0">
                  <a:pos x="5941" y="9183"/>
                </a:cxn>
                <a:cxn ang="0">
                  <a:pos x="6722" y="8993"/>
                </a:cxn>
                <a:cxn ang="0">
                  <a:pos x="7004" y="5935"/>
                </a:cxn>
              </a:cxnLst>
              <a:rect l="0" t="0" r="r" b="b"/>
              <a:pathLst>
                <a:path w="7089" h="10934">
                  <a:moveTo>
                    <a:pt x="7004" y="5935"/>
                  </a:moveTo>
                  <a:lnTo>
                    <a:pt x="6823" y="599"/>
                  </a:lnTo>
                  <a:lnTo>
                    <a:pt x="6600" y="506"/>
                  </a:lnTo>
                  <a:lnTo>
                    <a:pt x="6329" y="607"/>
                  </a:lnTo>
                  <a:lnTo>
                    <a:pt x="6308" y="577"/>
                  </a:lnTo>
                  <a:lnTo>
                    <a:pt x="6346" y="490"/>
                  </a:lnTo>
                  <a:lnTo>
                    <a:pt x="6207" y="325"/>
                  </a:lnTo>
                  <a:lnTo>
                    <a:pt x="5874" y="84"/>
                  </a:lnTo>
                  <a:lnTo>
                    <a:pt x="5709" y="0"/>
                  </a:lnTo>
                  <a:lnTo>
                    <a:pt x="5638" y="42"/>
                  </a:lnTo>
                  <a:lnTo>
                    <a:pt x="5587" y="173"/>
                  </a:lnTo>
                  <a:lnTo>
                    <a:pt x="5528" y="194"/>
                  </a:lnTo>
                  <a:lnTo>
                    <a:pt x="5456" y="152"/>
                  </a:lnTo>
                  <a:lnTo>
                    <a:pt x="5317" y="215"/>
                  </a:lnTo>
                  <a:lnTo>
                    <a:pt x="5216" y="388"/>
                  </a:lnTo>
                  <a:lnTo>
                    <a:pt x="5072" y="338"/>
                  </a:lnTo>
                  <a:lnTo>
                    <a:pt x="4899" y="476"/>
                  </a:lnTo>
                  <a:lnTo>
                    <a:pt x="4870" y="549"/>
                  </a:lnTo>
                  <a:lnTo>
                    <a:pt x="4920" y="650"/>
                  </a:lnTo>
                  <a:lnTo>
                    <a:pt x="4920" y="701"/>
                  </a:lnTo>
                  <a:lnTo>
                    <a:pt x="4840" y="708"/>
                  </a:lnTo>
                  <a:lnTo>
                    <a:pt x="4688" y="831"/>
                  </a:lnTo>
                  <a:lnTo>
                    <a:pt x="4596" y="823"/>
                  </a:lnTo>
                  <a:lnTo>
                    <a:pt x="4557" y="882"/>
                  </a:lnTo>
                  <a:lnTo>
                    <a:pt x="4587" y="944"/>
                  </a:lnTo>
                  <a:lnTo>
                    <a:pt x="4557" y="1047"/>
                  </a:lnTo>
                  <a:lnTo>
                    <a:pt x="4646" y="1177"/>
                  </a:lnTo>
                  <a:lnTo>
                    <a:pt x="4667" y="1257"/>
                  </a:lnTo>
                  <a:lnTo>
                    <a:pt x="4608" y="1299"/>
                  </a:lnTo>
                  <a:lnTo>
                    <a:pt x="4557" y="1401"/>
                  </a:lnTo>
                  <a:lnTo>
                    <a:pt x="4161" y="1337"/>
                  </a:lnTo>
                  <a:lnTo>
                    <a:pt x="4039" y="1337"/>
                  </a:lnTo>
                  <a:lnTo>
                    <a:pt x="4039" y="1387"/>
                  </a:lnTo>
                  <a:lnTo>
                    <a:pt x="4131" y="1430"/>
                  </a:lnTo>
                  <a:lnTo>
                    <a:pt x="4140" y="1518"/>
                  </a:lnTo>
                  <a:lnTo>
                    <a:pt x="4291" y="1591"/>
                  </a:lnTo>
                  <a:lnTo>
                    <a:pt x="4355" y="1772"/>
                  </a:lnTo>
                  <a:lnTo>
                    <a:pt x="4312" y="1873"/>
                  </a:lnTo>
                  <a:lnTo>
                    <a:pt x="4220" y="1894"/>
                  </a:lnTo>
                  <a:lnTo>
                    <a:pt x="4080" y="1823"/>
                  </a:lnTo>
                  <a:lnTo>
                    <a:pt x="3958" y="1481"/>
                  </a:lnTo>
                  <a:lnTo>
                    <a:pt x="3917" y="1481"/>
                  </a:lnTo>
                  <a:lnTo>
                    <a:pt x="3663" y="1814"/>
                  </a:lnTo>
                  <a:lnTo>
                    <a:pt x="3562" y="2089"/>
                  </a:lnTo>
                  <a:lnTo>
                    <a:pt x="3655" y="2328"/>
                  </a:lnTo>
                  <a:lnTo>
                    <a:pt x="3562" y="2442"/>
                  </a:lnTo>
                  <a:lnTo>
                    <a:pt x="3321" y="2885"/>
                  </a:lnTo>
                  <a:lnTo>
                    <a:pt x="3119" y="3172"/>
                  </a:lnTo>
                  <a:lnTo>
                    <a:pt x="2765" y="3374"/>
                  </a:lnTo>
                  <a:lnTo>
                    <a:pt x="2237" y="3425"/>
                  </a:lnTo>
                  <a:lnTo>
                    <a:pt x="2127" y="3578"/>
                  </a:lnTo>
                  <a:lnTo>
                    <a:pt x="1840" y="3645"/>
                  </a:lnTo>
                  <a:lnTo>
                    <a:pt x="1671" y="3809"/>
                  </a:lnTo>
                  <a:lnTo>
                    <a:pt x="1418" y="3847"/>
                  </a:lnTo>
                  <a:lnTo>
                    <a:pt x="1233" y="3961"/>
                  </a:lnTo>
                  <a:lnTo>
                    <a:pt x="524" y="4556"/>
                  </a:lnTo>
                  <a:lnTo>
                    <a:pt x="406" y="4750"/>
                  </a:lnTo>
                  <a:lnTo>
                    <a:pt x="254" y="4923"/>
                  </a:lnTo>
                  <a:lnTo>
                    <a:pt x="233" y="4893"/>
                  </a:lnTo>
                  <a:lnTo>
                    <a:pt x="204" y="4729"/>
                  </a:lnTo>
                  <a:lnTo>
                    <a:pt x="170" y="4721"/>
                  </a:lnTo>
                  <a:lnTo>
                    <a:pt x="60" y="4944"/>
                  </a:lnTo>
                  <a:lnTo>
                    <a:pt x="131" y="5278"/>
                  </a:lnTo>
                  <a:lnTo>
                    <a:pt x="51" y="5619"/>
                  </a:lnTo>
                  <a:lnTo>
                    <a:pt x="39" y="5884"/>
                  </a:lnTo>
                  <a:lnTo>
                    <a:pt x="335" y="6277"/>
                  </a:lnTo>
                  <a:lnTo>
                    <a:pt x="516" y="6724"/>
                  </a:lnTo>
                  <a:lnTo>
                    <a:pt x="486" y="6754"/>
                  </a:lnTo>
                  <a:lnTo>
                    <a:pt x="220" y="6513"/>
                  </a:lnTo>
                  <a:lnTo>
                    <a:pt x="191" y="6543"/>
                  </a:lnTo>
                  <a:lnTo>
                    <a:pt x="372" y="6868"/>
                  </a:lnTo>
                  <a:lnTo>
                    <a:pt x="364" y="6918"/>
                  </a:lnTo>
                  <a:lnTo>
                    <a:pt x="342" y="6905"/>
                  </a:lnTo>
                  <a:lnTo>
                    <a:pt x="313" y="6847"/>
                  </a:lnTo>
                  <a:lnTo>
                    <a:pt x="0" y="6531"/>
                  </a:lnTo>
                  <a:lnTo>
                    <a:pt x="69" y="6716"/>
                  </a:lnTo>
                  <a:lnTo>
                    <a:pt x="626" y="7391"/>
                  </a:lnTo>
                  <a:lnTo>
                    <a:pt x="709" y="7635"/>
                  </a:lnTo>
                  <a:lnTo>
                    <a:pt x="1094" y="8171"/>
                  </a:lnTo>
                  <a:lnTo>
                    <a:pt x="1123" y="8344"/>
                  </a:lnTo>
                  <a:lnTo>
                    <a:pt x="1216" y="8690"/>
                  </a:lnTo>
                  <a:lnTo>
                    <a:pt x="1638" y="9386"/>
                  </a:lnTo>
                  <a:lnTo>
                    <a:pt x="1588" y="9660"/>
                  </a:lnTo>
                  <a:lnTo>
                    <a:pt x="1659" y="10065"/>
                  </a:lnTo>
                  <a:lnTo>
                    <a:pt x="1588" y="10268"/>
                  </a:lnTo>
                  <a:lnTo>
                    <a:pt x="1457" y="10298"/>
                  </a:lnTo>
                  <a:lnTo>
                    <a:pt x="1397" y="10340"/>
                  </a:lnTo>
                  <a:lnTo>
                    <a:pt x="1549" y="10715"/>
                  </a:lnTo>
                  <a:lnTo>
                    <a:pt x="1689" y="10715"/>
                  </a:lnTo>
                  <a:lnTo>
                    <a:pt x="1840" y="10803"/>
                  </a:lnTo>
                  <a:lnTo>
                    <a:pt x="2085" y="10897"/>
                  </a:lnTo>
                  <a:lnTo>
                    <a:pt x="2359" y="10934"/>
                  </a:lnTo>
                  <a:lnTo>
                    <a:pt x="2634" y="10884"/>
                  </a:lnTo>
                  <a:lnTo>
                    <a:pt x="3077" y="10491"/>
                  </a:lnTo>
                  <a:lnTo>
                    <a:pt x="3148" y="10521"/>
                  </a:lnTo>
                  <a:lnTo>
                    <a:pt x="3270" y="10449"/>
                  </a:lnTo>
                  <a:lnTo>
                    <a:pt x="3270" y="10340"/>
                  </a:lnTo>
                  <a:lnTo>
                    <a:pt x="3321" y="10238"/>
                  </a:lnTo>
                  <a:lnTo>
                    <a:pt x="4161" y="10074"/>
                  </a:lnTo>
                  <a:lnTo>
                    <a:pt x="4270" y="10145"/>
                  </a:lnTo>
                  <a:lnTo>
                    <a:pt x="4494" y="10108"/>
                  </a:lnTo>
                  <a:lnTo>
                    <a:pt x="4739" y="10137"/>
                  </a:lnTo>
                  <a:lnTo>
                    <a:pt x="4777" y="10065"/>
                  </a:lnTo>
                  <a:lnTo>
                    <a:pt x="4899" y="10007"/>
                  </a:lnTo>
                  <a:lnTo>
                    <a:pt x="5115" y="9538"/>
                  </a:lnTo>
                  <a:lnTo>
                    <a:pt x="5245" y="9479"/>
                  </a:lnTo>
                  <a:lnTo>
                    <a:pt x="5638" y="9247"/>
                  </a:lnTo>
                  <a:lnTo>
                    <a:pt x="5941" y="9183"/>
                  </a:lnTo>
                  <a:lnTo>
                    <a:pt x="6460" y="9112"/>
                  </a:lnTo>
                  <a:lnTo>
                    <a:pt x="6722" y="8993"/>
                  </a:lnTo>
                  <a:lnTo>
                    <a:pt x="7089" y="8800"/>
                  </a:lnTo>
                  <a:lnTo>
                    <a:pt x="7004" y="5935"/>
                  </a:lnTo>
                  <a:close/>
                </a:path>
              </a:pathLst>
            </a:custGeom>
            <a:grpFill/>
            <a:ln w="6350" cap="flat" cmpd="sng">
              <a:solidFill>
                <a:srgbClr val="222B36"/>
              </a:solidFill>
              <a:prstDash val="solid"/>
              <a:round/>
              <a:headEnd type="none" w="med" len="med"/>
              <a:tailEnd type="none" w="med" len="med"/>
            </a:ln>
            <a:effectLst/>
          </p:spPr>
          <p:txBody>
            <a:bodyPr wrap="none" lIns="0" tIns="0" rIns="0" bIns="0" anchor="ctr" anchorCtr="1"/>
            <a:lstStyle/>
            <a:p>
              <a:endParaRPr lang="en-US" sz="700" dirty="0">
                <a:solidFill>
                  <a:srgbClr val="FFFFFF"/>
                </a:solidFill>
                <a:latin typeface="Arial"/>
              </a:endParaRPr>
            </a:p>
          </p:txBody>
        </p:sp>
        <p:sp>
          <p:nvSpPr>
            <p:cNvPr id="25" name="Victoria">
              <a:extLst>
                <a:ext uri="{FF2B5EF4-FFF2-40B4-BE49-F238E27FC236}">
                  <a16:creationId xmlns:a16="http://schemas.microsoft.com/office/drawing/2014/main" id="{EA5E8ABE-2187-3578-5F1B-04B5A64DA931}"/>
                </a:ext>
              </a:extLst>
            </p:cNvPr>
            <p:cNvSpPr>
              <a:spLocks noChangeAspect="1"/>
            </p:cNvSpPr>
            <p:nvPr/>
          </p:nvSpPr>
          <p:spPr bwMode="gray">
            <a:xfrm>
              <a:off x="4552" y="3054"/>
              <a:ext cx="579" cy="446"/>
            </a:xfrm>
            <a:custGeom>
              <a:avLst/>
              <a:gdLst/>
              <a:ahLst/>
              <a:cxnLst>
                <a:cxn ang="0">
                  <a:pos x="0" y="2110"/>
                </a:cxn>
                <a:cxn ang="0">
                  <a:pos x="109" y="1"/>
                </a:cxn>
                <a:cxn ang="0">
                  <a:pos x="111" y="0"/>
                </a:cxn>
                <a:cxn ang="0">
                  <a:pos x="457" y="22"/>
                </a:cxn>
                <a:cxn ang="0">
                  <a:pos x="711" y="376"/>
                </a:cxn>
                <a:cxn ang="0">
                  <a:pos x="820" y="312"/>
                </a:cxn>
                <a:cxn ang="0">
                  <a:pos x="964" y="376"/>
                </a:cxn>
                <a:cxn ang="0">
                  <a:pos x="985" y="486"/>
                </a:cxn>
                <a:cxn ang="0">
                  <a:pos x="1001" y="617"/>
                </a:cxn>
                <a:cxn ang="0">
                  <a:pos x="1326" y="840"/>
                </a:cxn>
                <a:cxn ang="0">
                  <a:pos x="1469" y="1064"/>
                </a:cxn>
                <a:cxn ang="0">
                  <a:pos x="1579" y="1106"/>
                </a:cxn>
                <a:cxn ang="0">
                  <a:pos x="1731" y="1013"/>
                </a:cxn>
                <a:cxn ang="0">
                  <a:pos x="1925" y="1064"/>
                </a:cxn>
                <a:cxn ang="0">
                  <a:pos x="2107" y="1144"/>
                </a:cxn>
                <a:cxn ang="0">
                  <a:pos x="2736" y="1224"/>
                </a:cxn>
                <a:cxn ang="0">
                  <a:pos x="2858" y="1427"/>
                </a:cxn>
                <a:cxn ang="0">
                  <a:pos x="2887" y="1620"/>
                </a:cxn>
                <a:cxn ang="0">
                  <a:pos x="3516" y="2047"/>
                </a:cxn>
                <a:cxn ang="0">
                  <a:pos x="3314" y="2168"/>
                </a:cxn>
                <a:cxn ang="0">
                  <a:pos x="2664" y="2249"/>
                </a:cxn>
                <a:cxn ang="0">
                  <a:pos x="2520" y="2278"/>
                </a:cxn>
                <a:cxn ang="0">
                  <a:pos x="2187" y="2540"/>
                </a:cxn>
                <a:cxn ang="0">
                  <a:pos x="2047" y="2574"/>
                </a:cxn>
                <a:cxn ang="0">
                  <a:pos x="2027" y="2590"/>
                </a:cxn>
                <a:cxn ang="0">
                  <a:pos x="2065" y="2641"/>
                </a:cxn>
                <a:cxn ang="0">
                  <a:pos x="2035" y="2692"/>
                </a:cxn>
                <a:cxn ang="0">
                  <a:pos x="1985" y="2705"/>
                </a:cxn>
                <a:cxn ang="0">
                  <a:pos x="1803" y="2523"/>
                </a:cxn>
                <a:cxn ang="0">
                  <a:pos x="1723" y="2439"/>
                </a:cxn>
                <a:cxn ang="0">
                  <a:pos x="1643" y="2430"/>
                </a:cxn>
                <a:cxn ang="0">
                  <a:pos x="1521" y="2359"/>
                </a:cxn>
                <a:cxn ang="0">
                  <a:pos x="1448" y="2338"/>
                </a:cxn>
                <a:cxn ang="0">
                  <a:pos x="1428" y="2287"/>
                </a:cxn>
                <a:cxn ang="0">
                  <a:pos x="1542" y="2136"/>
                </a:cxn>
                <a:cxn ang="0">
                  <a:pos x="1499" y="2034"/>
                </a:cxn>
                <a:cxn ang="0">
                  <a:pos x="1368" y="2085"/>
                </a:cxn>
                <a:cxn ang="0">
                  <a:pos x="1347" y="2106"/>
                </a:cxn>
                <a:cxn ang="0">
                  <a:pos x="1390" y="2156"/>
                </a:cxn>
                <a:cxn ang="0">
                  <a:pos x="1407" y="2177"/>
                </a:cxn>
                <a:cxn ang="0">
                  <a:pos x="900" y="2489"/>
                </a:cxn>
                <a:cxn ang="0">
                  <a:pos x="638" y="2329"/>
                </a:cxn>
                <a:cxn ang="0">
                  <a:pos x="427" y="2198"/>
                </a:cxn>
                <a:cxn ang="0">
                  <a:pos x="305" y="2198"/>
                </a:cxn>
                <a:cxn ang="0">
                  <a:pos x="204" y="2198"/>
                </a:cxn>
                <a:cxn ang="0">
                  <a:pos x="154" y="2207"/>
                </a:cxn>
                <a:cxn ang="0">
                  <a:pos x="0" y="2110"/>
                </a:cxn>
              </a:cxnLst>
              <a:rect l="0" t="0" r="r" b="b"/>
              <a:pathLst>
                <a:path w="3516" h="2705">
                  <a:moveTo>
                    <a:pt x="0" y="2110"/>
                  </a:moveTo>
                  <a:lnTo>
                    <a:pt x="109" y="1"/>
                  </a:lnTo>
                  <a:lnTo>
                    <a:pt x="111" y="0"/>
                  </a:lnTo>
                  <a:lnTo>
                    <a:pt x="457" y="22"/>
                  </a:lnTo>
                  <a:lnTo>
                    <a:pt x="711" y="376"/>
                  </a:lnTo>
                  <a:lnTo>
                    <a:pt x="820" y="312"/>
                  </a:lnTo>
                  <a:lnTo>
                    <a:pt x="964" y="376"/>
                  </a:lnTo>
                  <a:lnTo>
                    <a:pt x="985" y="486"/>
                  </a:lnTo>
                  <a:lnTo>
                    <a:pt x="1001" y="617"/>
                  </a:lnTo>
                  <a:lnTo>
                    <a:pt x="1326" y="840"/>
                  </a:lnTo>
                  <a:lnTo>
                    <a:pt x="1469" y="1064"/>
                  </a:lnTo>
                  <a:lnTo>
                    <a:pt x="1579" y="1106"/>
                  </a:lnTo>
                  <a:lnTo>
                    <a:pt x="1731" y="1013"/>
                  </a:lnTo>
                  <a:lnTo>
                    <a:pt x="1925" y="1064"/>
                  </a:lnTo>
                  <a:lnTo>
                    <a:pt x="2107" y="1144"/>
                  </a:lnTo>
                  <a:lnTo>
                    <a:pt x="2736" y="1224"/>
                  </a:lnTo>
                  <a:lnTo>
                    <a:pt x="2858" y="1427"/>
                  </a:lnTo>
                  <a:lnTo>
                    <a:pt x="2887" y="1620"/>
                  </a:lnTo>
                  <a:lnTo>
                    <a:pt x="3516" y="2047"/>
                  </a:lnTo>
                  <a:lnTo>
                    <a:pt x="3314" y="2168"/>
                  </a:lnTo>
                  <a:lnTo>
                    <a:pt x="2664" y="2249"/>
                  </a:lnTo>
                  <a:lnTo>
                    <a:pt x="2520" y="2278"/>
                  </a:lnTo>
                  <a:lnTo>
                    <a:pt x="2187" y="2540"/>
                  </a:lnTo>
                  <a:lnTo>
                    <a:pt x="2047" y="2574"/>
                  </a:lnTo>
                  <a:lnTo>
                    <a:pt x="2027" y="2590"/>
                  </a:lnTo>
                  <a:lnTo>
                    <a:pt x="2065" y="2641"/>
                  </a:lnTo>
                  <a:lnTo>
                    <a:pt x="2035" y="2692"/>
                  </a:lnTo>
                  <a:lnTo>
                    <a:pt x="1985" y="2705"/>
                  </a:lnTo>
                  <a:lnTo>
                    <a:pt x="1803" y="2523"/>
                  </a:lnTo>
                  <a:lnTo>
                    <a:pt x="1723" y="2439"/>
                  </a:lnTo>
                  <a:lnTo>
                    <a:pt x="1643" y="2430"/>
                  </a:lnTo>
                  <a:lnTo>
                    <a:pt x="1521" y="2359"/>
                  </a:lnTo>
                  <a:lnTo>
                    <a:pt x="1448" y="2338"/>
                  </a:lnTo>
                  <a:lnTo>
                    <a:pt x="1428" y="2287"/>
                  </a:lnTo>
                  <a:lnTo>
                    <a:pt x="1542" y="2136"/>
                  </a:lnTo>
                  <a:lnTo>
                    <a:pt x="1499" y="2034"/>
                  </a:lnTo>
                  <a:lnTo>
                    <a:pt x="1368" y="2085"/>
                  </a:lnTo>
                  <a:lnTo>
                    <a:pt x="1347" y="2106"/>
                  </a:lnTo>
                  <a:lnTo>
                    <a:pt x="1390" y="2156"/>
                  </a:lnTo>
                  <a:lnTo>
                    <a:pt x="1407" y="2177"/>
                  </a:lnTo>
                  <a:lnTo>
                    <a:pt x="900" y="2489"/>
                  </a:lnTo>
                  <a:lnTo>
                    <a:pt x="638" y="2329"/>
                  </a:lnTo>
                  <a:lnTo>
                    <a:pt x="427" y="2198"/>
                  </a:lnTo>
                  <a:lnTo>
                    <a:pt x="305" y="2198"/>
                  </a:lnTo>
                  <a:lnTo>
                    <a:pt x="204" y="2198"/>
                  </a:lnTo>
                  <a:lnTo>
                    <a:pt x="154" y="2207"/>
                  </a:lnTo>
                  <a:lnTo>
                    <a:pt x="0" y="2110"/>
                  </a:lnTo>
                  <a:close/>
                </a:path>
              </a:pathLst>
            </a:custGeom>
            <a:grpFill/>
            <a:ln w="6350" cap="flat" cmpd="sng">
              <a:solidFill>
                <a:srgbClr val="222B36"/>
              </a:solidFill>
              <a:prstDash val="solid"/>
              <a:round/>
              <a:headEnd type="none" w="med" len="med"/>
              <a:tailEnd type="none" w="med" len="med"/>
            </a:ln>
            <a:effectLst/>
          </p:spPr>
          <p:txBody>
            <a:bodyPr wrap="none" lIns="0" tIns="0" rIns="0" bIns="0" anchor="ctr" anchorCtr="1"/>
            <a:lstStyle/>
            <a:p>
              <a:endParaRPr lang="en-US" sz="700" dirty="0">
                <a:solidFill>
                  <a:srgbClr val="FFFFFF"/>
                </a:solidFill>
                <a:latin typeface="Arial"/>
              </a:endParaRPr>
            </a:p>
          </p:txBody>
        </p:sp>
        <p:sp>
          <p:nvSpPr>
            <p:cNvPr id="26" name="Queensland">
              <a:extLst>
                <a:ext uri="{FF2B5EF4-FFF2-40B4-BE49-F238E27FC236}">
                  <a16:creationId xmlns:a16="http://schemas.microsoft.com/office/drawing/2014/main" id="{9FF37213-412C-7FD4-043E-C5E1C22483CD}"/>
                </a:ext>
              </a:extLst>
            </p:cNvPr>
            <p:cNvSpPr>
              <a:spLocks noChangeAspect="1" noEditPoints="1"/>
            </p:cNvSpPr>
            <p:nvPr/>
          </p:nvSpPr>
          <p:spPr bwMode="gray">
            <a:xfrm>
              <a:off x="4401" y="1159"/>
              <a:ext cx="1099" cy="1558"/>
            </a:xfrm>
            <a:custGeom>
              <a:avLst/>
              <a:gdLst/>
              <a:ahLst/>
              <a:cxnLst>
                <a:cxn ang="0">
                  <a:pos x="144" y="2915"/>
                </a:cxn>
                <a:cxn ang="0">
                  <a:pos x="628" y="3126"/>
                </a:cxn>
                <a:cxn ang="0">
                  <a:pos x="911" y="3443"/>
                </a:cxn>
                <a:cxn ang="0">
                  <a:pos x="1409" y="3299"/>
                </a:cxn>
                <a:cxn ang="0">
                  <a:pos x="1805" y="2388"/>
                </a:cxn>
                <a:cxn ang="0">
                  <a:pos x="1785" y="1860"/>
                </a:cxn>
                <a:cxn ang="0">
                  <a:pos x="1835" y="1578"/>
                </a:cxn>
                <a:cxn ang="0">
                  <a:pos x="1873" y="1333"/>
                </a:cxn>
                <a:cxn ang="0">
                  <a:pos x="1945" y="912"/>
                </a:cxn>
                <a:cxn ang="0">
                  <a:pos x="2147" y="506"/>
                </a:cxn>
                <a:cxn ang="0">
                  <a:pos x="2413" y="0"/>
                </a:cxn>
                <a:cxn ang="0">
                  <a:pos x="2514" y="181"/>
                </a:cxn>
                <a:cxn ang="0">
                  <a:pos x="2581" y="667"/>
                </a:cxn>
                <a:cxn ang="0">
                  <a:pos x="2683" y="798"/>
                </a:cxn>
                <a:cxn ang="0">
                  <a:pos x="2797" y="1013"/>
                </a:cxn>
                <a:cxn ang="0">
                  <a:pos x="2834" y="1274"/>
                </a:cxn>
                <a:cxn ang="0">
                  <a:pos x="2886" y="1853"/>
                </a:cxn>
                <a:cxn ang="0">
                  <a:pos x="2987" y="1975"/>
                </a:cxn>
                <a:cxn ang="0">
                  <a:pos x="3201" y="1911"/>
                </a:cxn>
                <a:cxn ang="0">
                  <a:pos x="3290" y="1890"/>
                </a:cxn>
                <a:cxn ang="0">
                  <a:pos x="3594" y="2257"/>
                </a:cxn>
                <a:cxn ang="0">
                  <a:pos x="3536" y="2611"/>
                </a:cxn>
                <a:cxn ang="0">
                  <a:pos x="3594" y="2995"/>
                </a:cxn>
                <a:cxn ang="0">
                  <a:pos x="3759" y="3227"/>
                </a:cxn>
                <a:cxn ang="0">
                  <a:pos x="3809" y="3459"/>
                </a:cxn>
                <a:cxn ang="0">
                  <a:pos x="3860" y="3936"/>
                </a:cxn>
                <a:cxn ang="0">
                  <a:pos x="3889" y="4189"/>
                </a:cxn>
                <a:cxn ang="0">
                  <a:pos x="4164" y="4455"/>
                </a:cxn>
                <a:cxn ang="0">
                  <a:pos x="4404" y="4594"/>
                </a:cxn>
                <a:cxn ang="0">
                  <a:pos x="4557" y="4746"/>
                </a:cxn>
                <a:cxn ang="0">
                  <a:pos x="4699" y="4889"/>
                </a:cxn>
                <a:cxn ang="0">
                  <a:pos x="4860" y="4999"/>
                </a:cxn>
                <a:cxn ang="0">
                  <a:pos x="4911" y="5231"/>
                </a:cxn>
                <a:cxn ang="0">
                  <a:pos x="5206" y="5830"/>
                </a:cxn>
                <a:cxn ang="0">
                  <a:pos x="5316" y="6192"/>
                </a:cxn>
                <a:cxn ang="0">
                  <a:pos x="5459" y="6176"/>
                </a:cxn>
                <a:cxn ang="0">
                  <a:pos x="5654" y="6185"/>
                </a:cxn>
                <a:cxn ang="0">
                  <a:pos x="5704" y="6265"/>
                </a:cxn>
                <a:cxn ang="0">
                  <a:pos x="5741" y="6741"/>
                </a:cxn>
                <a:cxn ang="0">
                  <a:pos x="5893" y="6986"/>
                </a:cxn>
                <a:cxn ang="0">
                  <a:pos x="6198" y="7378"/>
                </a:cxn>
                <a:cxn ang="0">
                  <a:pos x="6522" y="8078"/>
                </a:cxn>
                <a:cxn ang="0">
                  <a:pos x="6450" y="8736"/>
                </a:cxn>
                <a:cxn ang="0">
                  <a:pos x="6471" y="9150"/>
                </a:cxn>
                <a:cxn ang="0">
                  <a:pos x="5923" y="9200"/>
                </a:cxn>
                <a:cxn ang="0">
                  <a:pos x="5771" y="9374"/>
                </a:cxn>
                <a:cxn ang="0">
                  <a:pos x="5459" y="9454"/>
                </a:cxn>
                <a:cxn ang="0">
                  <a:pos x="5206" y="9230"/>
                </a:cxn>
                <a:cxn ang="0">
                  <a:pos x="4830" y="9193"/>
                </a:cxn>
                <a:cxn ang="0">
                  <a:pos x="4497" y="9301"/>
                </a:cxn>
                <a:cxn ang="0">
                  <a:pos x="1160" y="9003"/>
                </a:cxn>
                <a:cxn ang="0">
                  <a:pos x="0" y="7450"/>
                </a:cxn>
                <a:cxn ang="0">
                  <a:pos x="6531" y="7914"/>
                </a:cxn>
                <a:cxn ang="0">
                  <a:pos x="6602" y="7631"/>
                </a:cxn>
                <a:cxn ang="0">
                  <a:pos x="6675" y="7681"/>
                </a:cxn>
              </a:cxnLst>
              <a:rect l="0" t="0" r="r" b="b"/>
              <a:pathLst>
                <a:path w="6675" h="9454">
                  <a:moveTo>
                    <a:pt x="0" y="7450"/>
                  </a:moveTo>
                  <a:lnTo>
                    <a:pt x="144" y="2915"/>
                  </a:lnTo>
                  <a:lnTo>
                    <a:pt x="346" y="2995"/>
                  </a:lnTo>
                  <a:lnTo>
                    <a:pt x="628" y="3126"/>
                  </a:lnTo>
                  <a:lnTo>
                    <a:pt x="658" y="3278"/>
                  </a:lnTo>
                  <a:lnTo>
                    <a:pt x="911" y="3443"/>
                  </a:lnTo>
                  <a:lnTo>
                    <a:pt x="1227" y="3430"/>
                  </a:lnTo>
                  <a:lnTo>
                    <a:pt x="1409" y="3299"/>
                  </a:lnTo>
                  <a:lnTo>
                    <a:pt x="1633" y="2894"/>
                  </a:lnTo>
                  <a:lnTo>
                    <a:pt x="1805" y="2388"/>
                  </a:lnTo>
                  <a:lnTo>
                    <a:pt x="1856" y="2055"/>
                  </a:lnTo>
                  <a:lnTo>
                    <a:pt x="1785" y="1860"/>
                  </a:lnTo>
                  <a:lnTo>
                    <a:pt x="1822" y="1780"/>
                  </a:lnTo>
                  <a:lnTo>
                    <a:pt x="1835" y="1578"/>
                  </a:lnTo>
                  <a:lnTo>
                    <a:pt x="1865" y="1468"/>
                  </a:lnTo>
                  <a:lnTo>
                    <a:pt x="1873" y="1333"/>
                  </a:lnTo>
                  <a:lnTo>
                    <a:pt x="2024" y="991"/>
                  </a:lnTo>
                  <a:lnTo>
                    <a:pt x="1945" y="912"/>
                  </a:lnTo>
                  <a:lnTo>
                    <a:pt x="1974" y="777"/>
                  </a:lnTo>
                  <a:lnTo>
                    <a:pt x="2147" y="506"/>
                  </a:lnTo>
                  <a:lnTo>
                    <a:pt x="2261" y="169"/>
                  </a:lnTo>
                  <a:lnTo>
                    <a:pt x="2413" y="0"/>
                  </a:lnTo>
                  <a:lnTo>
                    <a:pt x="2464" y="68"/>
                  </a:lnTo>
                  <a:lnTo>
                    <a:pt x="2514" y="181"/>
                  </a:lnTo>
                  <a:lnTo>
                    <a:pt x="2552" y="422"/>
                  </a:lnTo>
                  <a:lnTo>
                    <a:pt x="2581" y="667"/>
                  </a:lnTo>
                  <a:lnTo>
                    <a:pt x="2696" y="709"/>
                  </a:lnTo>
                  <a:lnTo>
                    <a:pt x="2683" y="798"/>
                  </a:lnTo>
                  <a:lnTo>
                    <a:pt x="2653" y="848"/>
                  </a:lnTo>
                  <a:lnTo>
                    <a:pt x="2797" y="1013"/>
                  </a:lnTo>
                  <a:lnTo>
                    <a:pt x="2767" y="1181"/>
                  </a:lnTo>
                  <a:lnTo>
                    <a:pt x="2834" y="1274"/>
                  </a:lnTo>
                  <a:lnTo>
                    <a:pt x="2856" y="1679"/>
                  </a:lnTo>
                  <a:lnTo>
                    <a:pt x="2886" y="1853"/>
                  </a:lnTo>
                  <a:lnTo>
                    <a:pt x="2886" y="1873"/>
                  </a:lnTo>
                  <a:lnTo>
                    <a:pt x="2987" y="1975"/>
                  </a:lnTo>
                  <a:lnTo>
                    <a:pt x="3122" y="1881"/>
                  </a:lnTo>
                  <a:lnTo>
                    <a:pt x="3201" y="1911"/>
                  </a:lnTo>
                  <a:lnTo>
                    <a:pt x="3274" y="1873"/>
                  </a:lnTo>
                  <a:lnTo>
                    <a:pt x="3290" y="1890"/>
                  </a:lnTo>
                  <a:lnTo>
                    <a:pt x="3341" y="2012"/>
                  </a:lnTo>
                  <a:lnTo>
                    <a:pt x="3594" y="2257"/>
                  </a:lnTo>
                  <a:lnTo>
                    <a:pt x="3565" y="2295"/>
                  </a:lnTo>
                  <a:lnTo>
                    <a:pt x="3536" y="2611"/>
                  </a:lnTo>
                  <a:lnTo>
                    <a:pt x="3637" y="2844"/>
                  </a:lnTo>
                  <a:lnTo>
                    <a:pt x="3594" y="2995"/>
                  </a:lnTo>
                  <a:lnTo>
                    <a:pt x="3678" y="3147"/>
                  </a:lnTo>
                  <a:lnTo>
                    <a:pt x="3759" y="3227"/>
                  </a:lnTo>
                  <a:lnTo>
                    <a:pt x="3809" y="3278"/>
                  </a:lnTo>
                  <a:lnTo>
                    <a:pt x="3809" y="3459"/>
                  </a:lnTo>
                  <a:lnTo>
                    <a:pt x="3788" y="3957"/>
                  </a:lnTo>
                  <a:lnTo>
                    <a:pt x="3860" y="3936"/>
                  </a:lnTo>
                  <a:lnTo>
                    <a:pt x="3898" y="3987"/>
                  </a:lnTo>
                  <a:lnTo>
                    <a:pt x="3889" y="4189"/>
                  </a:lnTo>
                  <a:lnTo>
                    <a:pt x="4121" y="4485"/>
                  </a:lnTo>
                  <a:lnTo>
                    <a:pt x="4164" y="4455"/>
                  </a:lnTo>
                  <a:lnTo>
                    <a:pt x="4252" y="4565"/>
                  </a:lnTo>
                  <a:lnTo>
                    <a:pt x="4404" y="4594"/>
                  </a:lnTo>
                  <a:lnTo>
                    <a:pt x="4488" y="4737"/>
                  </a:lnTo>
                  <a:lnTo>
                    <a:pt x="4557" y="4746"/>
                  </a:lnTo>
                  <a:lnTo>
                    <a:pt x="4598" y="4838"/>
                  </a:lnTo>
                  <a:lnTo>
                    <a:pt x="4699" y="4889"/>
                  </a:lnTo>
                  <a:lnTo>
                    <a:pt x="4780" y="4990"/>
                  </a:lnTo>
                  <a:lnTo>
                    <a:pt x="4860" y="4999"/>
                  </a:lnTo>
                  <a:lnTo>
                    <a:pt x="4945" y="5143"/>
                  </a:lnTo>
                  <a:lnTo>
                    <a:pt x="4911" y="5231"/>
                  </a:lnTo>
                  <a:lnTo>
                    <a:pt x="5075" y="5518"/>
                  </a:lnTo>
                  <a:lnTo>
                    <a:pt x="5206" y="5830"/>
                  </a:lnTo>
                  <a:lnTo>
                    <a:pt x="5206" y="6033"/>
                  </a:lnTo>
                  <a:lnTo>
                    <a:pt x="5316" y="6192"/>
                  </a:lnTo>
                  <a:lnTo>
                    <a:pt x="5367" y="6091"/>
                  </a:lnTo>
                  <a:lnTo>
                    <a:pt x="5459" y="6176"/>
                  </a:lnTo>
                  <a:lnTo>
                    <a:pt x="5603" y="6286"/>
                  </a:lnTo>
                  <a:lnTo>
                    <a:pt x="5654" y="6185"/>
                  </a:lnTo>
                  <a:lnTo>
                    <a:pt x="5670" y="6206"/>
                  </a:lnTo>
                  <a:lnTo>
                    <a:pt x="5704" y="6265"/>
                  </a:lnTo>
                  <a:lnTo>
                    <a:pt x="5691" y="6741"/>
                  </a:lnTo>
                  <a:lnTo>
                    <a:pt x="5741" y="6741"/>
                  </a:lnTo>
                  <a:lnTo>
                    <a:pt x="5865" y="6864"/>
                  </a:lnTo>
                  <a:lnTo>
                    <a:pt x="5893" y="6986"/>
                  </a:lnTo>
                  <a:lnTo>
                    <a:pt x="5995" y="7096"/>
                  </a:lnTo>
                  <a:lnTo>
                    <a:pt x="6198" y="7378"/>
                  </a:lnTo>
                  <a:lnTo>
                    <a:pt x="6450" y="7834"/>
                  </a:lnTo>
                  <a:lnTo>
                    <a:pt x="6522" y="8078"/>
                  </a:lnTo>
                  <a:lnTo>
                    <a:pt x="6480" y="8201"/>
                  </a:lnTo>
                  <a:lnTo>
                    <a:pt x="6450" y="8736"/>
                  </a:lnTo>
                  <a:lnTo>
                    <a:pt x="6501" y="8968"/>
                  </a:lnTo>
                  <a:lnTo>
                    <a:pt x="6471" y="9150"/>
                  </a:lnTo>
                  <a:lnTo>
                    <a:pt x="6074" y="9150"/>
                  </a:lnTo>
                  <a:lnTo>
                    <a:pt x="5923" y="9200"/>
                  </a:lnTo>
                  <a:lnTo>
                    <a:pt x="5835" y="9365"/>
                  </a:lnTo>
                  <a:lnTo>
                    <a:pt x="5771" y="9374"/>
                  </a:lnTo>
                  <a:lnTo>
                    <a:pt x="5603" y="9454"/>
                  </a:lnTo>
                  <a:lnTo>
                    <a:pt x="5459" y="9454"/>
                  </a:lnTo>
                  <a:lnTo>
                    <a:pt x="5349" y="9243"/>
                  </a:lnTo>
                  <a:lnTo>
                    <a:pt x="5206" y="9230"/>
                  </a:lnTo>
                  <a:lnTo>
                    <a:pt x="4952" y="9163"/>
                  </a:lnTo>
                  <a:lnTo>
                    <a:pt x="4830" y="9193"/>
                  </a:lnTo>
                  <a:lnTo>
                    <a:pt x="4649" y="9200"/>
                  </a:lnTo>
                  <a:lnTo>
                    <a:pt x="4497" y="9301"/>
                  </a:lnTo>
                  <a:lnTo>
                    <a:pt x="4033" y="9251"/>
                  </a:lnTo>
                  <a:lnTo>
                    <a:pt x="1160" y="9003"/>
                  </a:lnTo>
                  <a:lnTo>
                    <a:pt x="1236" y="7530"/>
                  </a:lnTo>
                  <a:lnTo>
                    <a:pt x="0" y="7450"/>
                  </a:lnTo>
                  <a:close/>
                  <a:moveTo>
                    <a:pt x="6623" y="7825"/>
                  </a:moveTo>
                  <a:lnTo>
                    <a:pt x="6531" y="7914"/>
                  </a:lnTo>
                  <a:lnTo>
                    <a:pt x="6531" y="7775"/>
                  </a:lnTo>
                  <a:lnTo>
                    <a:pt x="6602" y="7631"/>
                  </a:lnTo>
                  <a:lnTo>
                    <a:pt x="6623" y="7522"/>
                  </a:lnTo>
                  <a:lnTo>
                    <a:pt x="6675" y="7681"/>
                  </a:lnTo>
                  <a:lnTo>
                    <a:pt x="6623" y="7825"/>
                  </a:lnTo>
                  <a:close/>
                </a:path>
              </a:pathLst>
            </a:custGeom>
            <a:grpFill/>
            <a:ln w="6350" cap="flat" cmpd="sng">
              <a:solidFill>
                <a:srgbClr val="222B36"/>
              </a:solidFill>
              <a:prstDash val="solid"/>
              <a:round/>
              <a:headEnd type="none" w="med" len="med"/>
              <a:tailEnd type="none" w="med" len="med"/>
            </a:ln>
            <a:effectLst/>
          </p:spPr>
          <p:txBody>
            <a:bodyPr wrap="none" lIns="0" tIns="0" rIns="0" bIns="0" anchor="ctr" anchorCtr="1"/>
            <a:lstStyle/>
            <a:p>
              <a:endParaRPr lang="en-US" sz="700" dirty="0">
                <a:solidFill>
                  <a:srgbClr val="FFFFFF"/>
                </a:solidFill>
                <a:latin typeface="Arial"/>
              </a:endParaRPr>
            </a:p>
          </p:txBody>
        </p:sp>
      </p:grpSp>
      <p:sp>
        <p:nvSpPr>
          <p:cNvPr id="2" name="Title 1">
            <a:extLst>
              <a:ext uri="{FF2B5EF4-FFF2-40B4-BE49-F238E27FC236}">
                <a16:creationId xmlns:a16="http://schemas.microsoft.com/office/drawing/2014/main" id="{067FD557-0DEA-63DF-0CA2-F7E0428F25E3}"/>
              </a:ext>
            </a:extLst>
          </p:cNvPr>
          <p:cNvSpPr>
            <a:spLocks noGrp="1"/>
          </p:cNvSpPr>
          <p:nvPr>
            <p:ph type="title"/>
          </p:nvPr>
        </p:nvSpPr>
        <p:spPr/>
        <p:txBody>
          <a:bodyPr/>
          <a:lstStyle/>
          <a:p>
            <a:r>
              <a:rPr lang="en-US" dirty="0">
                <a:solidFill>
                  <a:schemeClr val="bg1"/>
                </a:solidFill>
              </a:rPr>
              <a:t>9. Recent Major Projects</a:t>
            </a:r>
            <a:endParaRPr lang="en-AU" dirty="0">
              <a:solidFill>
                <a:schemeClr val="bg1"/>
              </a:solidFill>
            </a:endParaRPr>
          </a:p>
        </p:txBody>
      </p:sp>
      <p:sp>
        <p:nvSpPr>
          <p:cNvPr id="41" name="Rectangle: Rounded Corners 40">
            <a:extLst>
              <a:ext uri="{FF2B5EF4-FFF2-40B4-BE49-F238E27FC236}">
                <a16:creationId xmlns:a16="http://schemas.microsoft.com/office/drawing/2014/main" id="{1EE2FBBD-887C-1702-52BC-9DF5F4CC9E32}"/>
              </a:ext>
            </a:extLst>
          </p:cNvPr>
          <p:cNvSpPr/>
          <p:nvPr/>
        </p:nvSpPr>
        <p:spPr>
          <a:xfrm>
            <a:off x="8823530" y="1570878"/>
            <a:ext cx="2624140" cy="1060794"/>
          </a:xfrm>
          <a:prstGeom prst="roundRect">
            <a:avLst/>
          </a:prstGeom>
          <a:solidFill>
            <a:srgbClr val="00A3B4"/>
          </a:solidFill>
          <a:ln w="9525">
            <a:solidFill>
              <a:srgbClr val="BDF9FF"/>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r>
              <a:rPr lang="en-US" sz="1000" b="1" dirty="0">
                <a:solidFill>
                  <a:schemeClr val="bg1"/>
                </a:solidFill>
                <a:latin typeface="Aptos" panose="020B0004020202020204" pitchFamily="34" charset="0"/>
                <a:cs typeface="Arial" panose="020B0604020202020204" pitchFamily="34" charset="0"/>
              </a:rPr>
              <a:t>Fortescue, Port Hedland</a:t>
            </a:r>
          </a:p>
          <a:p>
            <a:r>
              <a:rPr lang="en-US" sz="1000" dirty="0">
                <a:solidFill>
                  <a:schemeClr val="bg1"/>
                </a:solidFill>
                <a:latin typeface="Aptos" panose="020B0004020202020204" pitchFamily="34" charset="0"/>
                <a:cs typeface="Arial" panose="020B0604020202020204" pitchFamily="34" charset="0"/>
              </a:rPr>
              <a:t>Designed and commissioning of the Control System for the Iron Bridge, Canyon G magnetite expansion project.  </a:t>
            </a:r>
            <a:endParaRPr lang="en-AU" sz="1000" dirty="0">
              <a:solidFill>
                <a:schemeClr val="bg1"/>
              </a:solidFill>
              <a:latin typeface="Aptos" panose="020B0004020202020204" pitchFamily="34" charset="0"/>
              <a:cs typeface="Arial" panose="020B0604020202020204" pitchFamily="34" charset="0"/>
            </a:endParaRPr>
          </a:p>
        </p:txBody>
      </p:sp>
      <p:sp>
        <p:nvSpPr>
          <p:cNvPr id="53" name="Rectangle: Rounded Corners 52">
            <a:extLst>
              <a:ext uri="{FF2B5EF4-FFF2-40B4-BE49-F238E27FC236}">
                <a16:creationId xmlns:a16="http://schemas.microsoft.com/office/drawing/2014/main" id="{02E0A139-90B4-93B2-2B86-968C8DD3BF24}"/>
              </a:ext>
            </a:extLst>
          </p:cNvPr>
          <p:cNvSpPr/>
          <p:nvPr/>
        </p:nvSpPr>
        <p:spPr>
          <a:xfrm>
            <a:off x="748739" y="1570878"/>
            <a:ext cx="2624140" cy="1060794"/>
          </a:xfrm>
          <a:prstGeom prst="roundRect">
            <a:avLst/>
          </a:prstGeom>
          <a:solidFill>
            <a:srgbClr val="00A3B4"/>
          </a:solidFill>
          <a:ln w="9525">
            <a:solidFill>
              <a:srgbClr val="BDF9FF"/>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r>
              <a:rPr lang="en-US" sz="1000" b="1" dirty="0">
                <a:solidFill>
                  <a:schemeClr val="bg1"/>
                </a:solidFill>
                <a:latin typeface="Aptos" panose="020B0004020202020204" pitchFamily="34" charset="0"/>
                <a:cs typeface="Arial" panose="020B0604020202020204" pitchFamily="34" charset="0"/>
              </a:rPr>
              <a:t>Rio Tinto, Cape Lambert</a:t>
            </a:r>
          </a:p>
          <a:p>
            <a:r>
              <a:rPr lang="en-US" sz="1000" dirty="0">
                <a:solidFill>
                  <a:schemeClr val="bg1"/>
                </a:solidFill>
                <a:latin typeface="Aptos" panose="020B0004020202020204" pitchFamily="34" charset="0"/>
                <a:cs typeface="Arial" panose="020B0604020202020204" pitchFamily="34" charset="0"/>
              </a:rPr>
              <a:t>Delivery of Rio Tinto laser scanning systems for ore car profiling and train unloader optimisation. </a:t>
            </a:r>
            <a:endParaRPr lang="en-AU" sz="1000" dirty="0">
              <a:solidFill>
                <a:schemeClr val="bg1"/>
              </a:solidFill>
              <a:latin typeface="Aptos" panose="020B0004020202020204" pitchFamily="34" charset="0"/>
              <a:cs typeface="Arial" panose="020B0604020202020204" pitchFamily="34" charset="0"/>
            </a:endParaRPr>
          </a:p>
        </p:txBody>
      </p:sp>
      <p:sp>
        <p:nvSpPr>
          <p:cNvPr id="57" name="Rectangle: Rounded Corners 56">
            <a:extLst>
              <a:ext uri="{FF2B5EF4-FFF2-40B4-BE49-F238E27FC236}">
                <a16:creationId xmlns:a16="http://schemas.microsoft.com/office/drawing/2014/main" id="{EDCBEB01-2248-10C7-CC4D-34C1A7E59222}"/>
              </a:ext>
            </a:extLst>
          </p:cNvPr>
          <p:cNvSpPr/>
          <p:nvPr/>
        </p:nvSpPr>
        <p:spPr>
          <a:xfrm>
            <a:off x="748739" y="4868256"/>
            <a:ext cx="2624140" cy="1060794"/>
          </a:xfrm>
          <a:prstGeom prst="roundRect">
            <a:avLst/>
          </a:prstGeom>
          <a:solidFill>
            <a:srgbClr val="00A3B4"/>
          </a:solidFill>
          <a:ln w="9525">
            <a:solidFill>
              <a:srgbClr val="BDF9FF"/>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r>
              <a:rPr lang="en-US" sz="1000" b="1" dirty="0">
                <a:solidFill>
                  <a:schemeClr val="bg1"/>
                </a:solidFill>
                <a:latin typeface="Aptos" panose="020B0004020202020204" pitchFamily="34" charset="0"/>
                <a:cs typeface="Arial" panose="020B0604020202020204" pitchFamily="34" charset="0"/>
              </a:rPr>
              <a:t>Iluka Resources Limited, Eneabba</a:t>
            </a:r>
          </a:p>
          <a:p>
            <a:r>
              <a:rPr lang="en-US" sz="1000" dirty="0">
                <a:solidFill>
                  <a:schemeClr val="bg1"/>
                </a:solidFill>
                <a:latin typeface="Aptos" panose="020B0004020202020204" pitchFamily="34" charset="0"/>
                <a:cs typeface="Arial" panose="020B0604020202020204" pitchFamily="34" charset="0"/>
              </a:rPr>
              <a:t>E&amp;I design, drafting and programming. Works included equipment specifications, workshop testing, site commissioning and support for the complete plant electrical and control system.</a:t>
            </a:r>
            <a:endParaRPr lang="en-AU" sz="1000" dirty="0">
              <a:solidFill>
                <a:schemeClr val="bg1"/>
              </a:solidFill>
              <a:latin typeface="Aptos" panose="020B0004020202020204" pitchFamily="34" charset="0"/>
              <a:cs typeface="Arial" panose="020B0604020202020204" pitchFamily="34" charset="0"/>
            </a:endParaRPr>
          </a:p>
        </p:txBody>
      </p:sp>
      <p:sp>
        <p:nvSpPr>
          <p:cNvPr id="60" name="Rectangle: Rounded Corners 59">
            <a:extLst>
              <a:ext uri="{FF2B5EF4-FFF2-40B4-BE49-F238E27FC236}">
                <a16:creationId xmlns:a16="http://schemas.microsoft.com/office/drawing/2014/main" id="{C5011533-639D-D590-0F2E-DA3CAE1AA9EA}"/>
              </a:ext>
            </a:extLst>
          </p:cNvPr>
          <p:cNvSpPr/>
          <p:nvPr/>
        </p:nvSpPr>
        <p:spPr>
          <a:xfrm>
            <a:off x="474482" y="3223198"/>
            <a:ext cx="2624138" cy="1053533"/>
          </a:xfrm>
          <a:prstGeom prst="roundRect">
            <a:avLst/>
          </a:prstGeom>
          <a:solidFill>
            <a:srgbClr val="00A3B4"/>
          </a:solidFill>
          <a:ln w="9525">
            <a:solidFill>
              <a:srgbClr val="BDF9FF"/>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r>
              <a:rPr lang="en-US" sz="1000" b="1" dirty="0">
                <a:solidFill>
                  <a:schemeClr val="bg1"/>
                </a:solidFill>
                <a:latin typeface="Aptos" panose="020B0004020202020204" pitchFamily="34" charset="0"/>
                <a:cs typeface="Arial" panose="020B0604020202020204" pitchFamily="34" charset="0"/>
              </a:rPr>
              <a:t>Agnew Crushing Upgrade</a:t>
            </a:r>
          </a:p>
          <a:p>
            <a:r>
              <a:rPr lang="en-US" sz="1000" dirty="0">
                <a:solidFill>
                  <a:schemeClr val="bg1"/>
                </a:solidFill>
                <a:latin typeface="Aptos" panose="020B0004020202020204" pitchFamily="34" charset="0"/>
                <a:cs typeface="Arial" panose="020B0604020202020204" pitchFamily="34" charset="0"/>
              </a:rPr>
              <a:t>Design of entire electrical design from the HV supply to the LV distribution and controls at Gold Fields’ Agnew operations.</a:t>
            </a:r>
            <a:endParaRPr lang="en-AU" sz="1000" dirty="0">
              <a:solidFill>
                <a:schemeClr val="bg1"/>
              </a:solidFill>
              <a:latin typeface="Aptos" panose="020B0004020202020204" pitchFamily="34" charset="0"/>
              <a:cs typeface="Arial" panose="020B0604020202020204" pitchFamily="34" charset="0"/>
            </a:endParaRPr>
          </a:p>
        </p:txBody>
      </p:sp>
      <p:sp>
        <p:nvSpPr>
          <p:cNvPr id="63" name="Rectangle: Rounded Corners 62">
            <a:extLst>
              <a:ext uri="{FF2B5EF4-FFF2-40B4-BE49-F238E27FC236}">
                <a16:creationId xmlns:a16="http://schemas.microsoft.com/office/drawing/2014/main" id="{C18169F3-F07D-9E6B-D154-43AC742B6B89}"/>
              </a:ext>
            </a:extLst>
          </p:cNvPr>
          <p:cNvSpPr/>
          <p:nvPr/>
        </p:nvSpPr>
        <p:spPr>
          <a:xfrm>
            <a:off x="4783930" y="5522549"/>
            <a:ext cx="2624140" cy="1060794"/>
          </a:xfrm>
          <a:prstGeom prst="roundRect">
            <a:avLst/>
          </a:prstGeom>
          <a:solidFill>
            <a:srgbClr val="00A3B4"/>
          </a:solidFill>
          <a:ln w="9525">
            <a:solidFill>
              <a:srgbClr val="BDF9FF"/>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r>
              <a:rPr lang="en-US" sz="1000" b="1" dirty="0">
                <a:solidFill>
                  <a:schemeClr val="bg1"/>
                </a:solidFill>
                <a:latin typeface="Aptos" panose="020B0004020202020204" pitchFamily="34" charset="0"/>
                <a:cs typeface="Arial" panose="020B0604020202020204" pitchFamily="34" charset="0"/>
              </a:rPr>
              <a:t>King of the Hills Gold Mine</a:t>
            </a:r>
          </a:p>
          <a:p>
            <a:r>
              <a:rPr lang="en-US" sz="1000" dirty="0">
                <a:solidFill>
                  <a:schemeClr val="bg1"/>
                </a:solidFill>
                <a:latin typeface="Aptos" panose="020B0004020202020204" pitchFamily="34" charset="0"/>
                <a:cs typeface="Arial" panose="020B0604020202020204" pitchFamily="34" charset="0"/>
              </a:rPr>
              <a:t>Electrical and Control System design and development for the new gold processing hub.</a:t>
            </a:r>
          </a:p>
        </p:txBody>
      </p:sp>
      <p:sp>
        <p:nvSpPr>
          <p:cNvPr id="1027" name="Rectangle: Rounded Corners 1026">
            <a:extLst>
              <a:ext uri="{FF2B5EF4-FFF2-40B4-BE49-F238E27FC236}">
                <a16:creationId xmlns:a16="http://schemas.microsoft.com/office/drawing/2014/main" id="{9D321040-F1FE-102A-1F03-370FC7B3FFDB}"/>
              </a:ext>
            </a:extLst>
          </p:cNvPr>
          <p:cNvSpPr/>
          <p:nvPr/>
        </p:nvSpPr>
        <p:spPr>
          <a:xfrm>
            <a:off x="8843111" y="4825538"/>
            <a:ext cx="2624139" cy="1060794"/>
          </a:xfrm>
          <a:prstGeom prst="roundRect">
            <a:avLst/>
          </a:prstGeom>
          <a:solidFill>
            <a:srgbClr val="00A3B4"/>
          </a:solidFill>
          <a:ln w="9525">
            <a:solidFill>
              <a:srgbClr val="BDF9FF"/>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r>
              <a:rPr lang="en-US" sz="1000" b="1" dirty="0">
                <a:solidFill>
                  <a:schemeClr val="bg1"/>
                </a:solidFill>
                <a:latin typeface="Aptos" panose="020B0004020202020204" pitchFamily="34" charset="0"/>
                <a:cs typeface="Arial" panose="020B0604020202020204" pitchFamily="34" charset="0"/>
              </a:rPr>
              <a:t>Lynas Kalgoorlie Cracking and Leaching Plant</a:t>
            </a:r>
          </a:p>
          <a:p>
            <a:r>
              <a:rPr lang="en-US" sz="1000" dirty="0">
                <a:solidFill>
                  <a:schemeClr val="bg1"/>
                </a:solidFill>
                <a:latin typeface="Aptos" panose="020B0004020202020204" pitchFamily="34" charset="0"/>
                <a:cs typeface="Arial" panose="020B0604020202020204" pitchFamily="34" charset="0"/>
              </a:rPr>
              <a:t>HV, LV and Control System design and engineering works for the Rare Earths Processing facility in Kalgoorlie.</a:t>
            </a:r>
            <a:endParaRPr lang="en-AU" sz="1000" dirty="0">
              <a:solidFill>
                <a:schemeClr val="bg1"/>
              </a:solidFill>
              <a:latin typeface="Aptos" panose="020B0004020202020204" pitchFamily="34" charset="0"/>
              <a:cs typeface="Arial" panose="020B0604020202020204" pitchFamily="34" charset="0"/>
            </a:endParaRPr>
          </a:p>
        </p:txBody>
      </p:sp>
      <p:sp>
        <p:nvSpPr>
          <p:cNvPr id="1032" name="Rectangle: Rounded Corners 1031">
            <a:extLst>
              <a:ext uri="{FF2B5EF4-FFF2-40B4-BE49-F238E27FC236}">
                <a16:creationId xmlns:a16="http://schemas.microsoft.com/office/drawing/2014/main" id="{A3EB0881-96CA-16EC-F37A-3F15D1348C94}"/>
              </a:ext>
            </a:extLst>
          </p:cNvPr>
          <p:cNvSpPr/>
          <p:nvPr/>
        </p:nvSpPr>
        <p:spPr>
          <a:xfrm>
            <a:off x="9093379" y="3202782"/>
            <a:ext cx="2624139" cy="1051647"/>
          </a:xfrm>
          <a:prstGeom prst="roundRect">
            <a:avLst/>
          </a:prstGeom>
          <a:solidFill>
            <a:srgbClr val="00A3B4"/>
          </a:solidFill>
          <a:ln w="9525">
            <a:solidFill>
              <a:srgbClr val="BDF9FF"/>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r>
              <a:rPr lang="en-US" sz="1000" b="1" dirty="0">
                <a:solidFill>
                  <a:schemeClr val="bg1"/>
                </a:solidFill>
                <a:latin typeface="Aptos" panose="020B0004020202020204" pitchFamily="34" charset="0"/>
                <a:cs typeface="Arial" panose="020B0604020202020204" pitchFamily="34" charset="0"/>
              </a:rPr>
              <a:t>Sunrise Dam, AngloGold Ashanti</a:t>
            </a:r>
          </a:p>
          <a:p>
            <a:r>
              <a:rPr lang="en-US" sz="1000" dirty="0">
                <a:solidFill>
                  <a:schemeClr val="bg1"/>
                </a:solidFill>
                <a:latin typeface="Aptos" panose="020B0004020202020204" pitchFamily="34" charset="0"/>
                <a:cs typeface="Arial" panose="020B0604020202020204" pitchFamily="34" charset="0"/>
              </a:rPr>
              <a:t>Design of two 33/11 kV 15 MVA Mining Substations, a 33 kV Power Line and 11 kV Underground Feeder to supply new underground mining loads.</a:t>
            </a:r>
            <a:endParaRPr lang="en-AU" sz="1000" dirty="0">
              <a:solidFill>
                <a:schemeClr val="bg1"/>
              </a:solidFill>
              <a:latin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7005B81-9AAB-2B74-1DBE-6F725763AD54}"/>
              </a:ext>
            </a:extLst>
          </p:cNvPr>
          <p:cNvSpPr txBox="1"/>
          <p:nvPr/>
        </p:nvSpPr>
        <p:spPr>
          <a:xfrm>
            <a:off x="308857" y="765517"/>
            <a:ext cx="11212200" cy="307777"/>
          </a:xfrm>
          <a:prstGeom prst="rect">
            <a:avLst/>
          </a:prstGeom>
          <a:noFill/>
        </p:spPr>
        <p:txBody>
          <a:bodyPr wrap="square" rtlCol="0">
            <a:spAutoFit/>
          </a:bodyPr>
          <a:lstStyle/>
          <a:p>
            <a:r>
              <a:rPr lang="en-US" sz="1400" dirty="0">
                <a:solidFill>
                  <a:schemeClr val="bg1"/>
                </a:solidFill>
                <a:latin typeface="Aptos" panose="020B0004020202020204" pitchFamily="34" charset="0"/>
                <a:cs typeface="Arial" panose="020B0604020202020204" pitchFamily="34" charset="0"/>
              </a:rPr>
              <a:t>BEC is primarily focused on servicing the WA mining industry with the map below illustrating a selection of recent projects.</a:t>
            </a:r>
          </a:p>
        </p:txBody>
      </p:sp>
      <p:sp>
        <p:nvSpPr>
          <p:cNvPr id="4" name="Slide Number Placeholder 3">
            <a:extLst>
              <a:ext uri="{FF2B5EF4-FFF2-40B4-BE49-F238E27FC236}">
                <a16:creationId xmlns:a16="http://schemas.microsoft.com/office/drawing/2014/main" id="{01A0A35A-1F21-6FAF-0A30-EB2D73BF37C7}"/>
              </a:ext>
            </a:extLst>
          </p:cNvPr>
          <p:cNvSpPr>
            <a:spLocks noGrp="1"/>
          </p:cNvSpPr>
          <p:nvPr>
            <p:ph type="sldNum" sz="quarter" idx="12"/>
          </p:nvPr>
        </p:nvSpPr>
        <p:spPr/>
        <p:txBody>
          <a:bodyPr/>
          <a:lstStyle/>
          <a:p>
            <a:fld id="{BFD7A0E7-078F-4AD0-A493-5B249F8993C7}" type="slidenum">
              <a:rPr lang="en-AU" smtClean="0"/>
              <a:t>14</a:t>
            </a:fld>
            <a:endParaRPr lang="en-AU" dirty="0"/>
          </a:p>
        </p:txBody>
      </p:sp>
      <p:cxnSp>
        <p:nvCxnSpPr>
          <p:cNvPr id="33" name="Connector: Curved 32">
            <a:extLst>
              <a:ext uri="{FF2B5EF4-FFF2-40B4-BE49-F238E27FC236}">
                <a16:creationId xmlns:a16="http://schemas.microsoft.com/office/drawing/2014/main" id="{012FCB84-84EC-6734-F2CD-25FE88F05BB6}"/>
              </a:ext>
            </a:extLst>
          </p:cNvPr>
          <p:cNvCxnSpPr>
            <a:cxnSpLocks/>
            <a:stCxn id="53" idx="3"/>
            <a:endCxn id="35" idx="2"/>
          </p:cNvCxnSpPr>
          <p:nvPr/>
        </p:nvCxnSpPr>
        <p:spPr>
          <a:xfrm>
            <a:off x="3372879" y="2101275"/>
            <a:ext cx="798297" cy="665650"/>
          </a:xfrm>
          <a:prstGeom prst="curved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37B8FFC-50DD-701F-6A36-48C3A30C9C60}"/>
              </a:ext>
            </a:extLst>
          </p:cNvPr>
          <p:cNvSpPr/>
          <p:nvPr/>
        </p:nvSpPr>
        <p:spPr>
          <a:xfrm>
            <a:off x="4171176" y="2669414"/>
            <a:ext cx="195022" cy="195022"/>
          </a:xfrm>
          <a:prstGeom prst="ellipse">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38" name="Connector: Curved 37">
            <a:extLst>
              <a:ext uri="{FF2B5EF4-FFF2-40B4-BE49-F238E27FC236}">
                <a16:creationId xmlns:a16="http://schemas.microsoft.com/office/drawing/2014/main" id="{F666C522-F510-5DA6-0315-C5EB8643A00F}"/>
              </a:ext>
            </a:extLst>
          </p:cNvPr>
          <p:cNvCxnSpPr>
            <a:cxnSpLocks/>
            <a:stCxn id="41" idx="1"/>
            <a:endCxn id="43" idx="6"/>
          </p:cNvCxnSpPr>
          <p:nvPr/>
        </p:nvCxnSpPr>
        <p:spPr>
          <a:xfrm rot="10800000" flipV="1">
            <a:off x="4608618" y="2101274"/>
            <a:ext cx="4214913" cy="568139"/>
          </a:xfrm>
          <a:prstGeom prst="curvedConnector3">
            <a:avLst>
              <a:gd name="adj1" fmla="val 50000"/>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43" name="Oval 42">
            <a:extLst>
              <a:ext uri="{FF2B5EF4-FFF2-40B4-BE49-F238E27FC236}">
                <a16:creationId xmlns:a16="http://schemas.microsoft.com/office/drawing/2014/main" id="{B77BB0A3-234A-D59F-2A59-759AE5426E6B}"/>
              </a:ext>
            </a:extLst>
          </p:cNvPr>
          <p:cNvSpPr/>
          <p:nvPr/>
        </p:nvSpPr>
        <p:spPr>
          <a:xfrm>
            <a:off x="4413595" y="2571903"/>
            <a:ext cx="195022" cy="195022"/>
          </a:xfrm>
          <a:prstGeom prst="ellipse">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46" name="Connector: Curved 45">
            <a:extLst>
              <a:ext uri="{FF2B5EF4-FFF2-40B4-BE49-F238E27FC236}">
                <a16:creationId xmlns:a16="http://schemas.microsoft.com/office/drawing/2014/main" id="{5D5E1A6C-C3ED-14B1-A14D-CE9FC9C4B9EB}"/>
              </a:ext>
            </a:extLst>
          </p:cNvPr>
          <p:cNvCxnSpPr>
            <a:cxnSpLocks/>
            <a:stCxn id="1027" idx="1"/>
            <a:endCxn id="47" idx="6"/>
          </p:cNvCxnSpPr>
          <p:nvPr/>
        </p:nvCxnSpPr>
        <p:spPr>
          <a:xfrm rot="10800000">
            <a:off x="4804633" y="4230249"/>
            <a:ext cx="4038479" cy="1125687"/>
          </a:xfrm>
          <a:prstGeom prst="curvedConnector3">
            <a:avLst>
              <a:gd name="adj1" fmla="val 50000"/>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47" name="Oval 46">
            <a:extLst>
              <a:ext uri="{FF2B5EF4-FFF2-40B4-BE49-F238E27FC236}">
                <a16:creationId xmlns:a16="http://schemas.microsoft.com/office/drawing/2014/main" id="{4513D50C-B3AF-8562-C30B-B34E1734FDAE}"/>
              </a:ext>
            </a:extLst>
          </p:cNvPr>
          <p:cNvSpPr/>
          <p:nvPr/>
        </p:nvSpPr>
        <p:spPr>
          <a:xfrm>
            <a:off x="4609610" y="4132737"/>
            <a:ext cx="195022" cy="195022"/>
          </a:xfrm>
          <a:prstGeom prst="ellipse">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52" name="Connector: Curved 51">
            <a:extLst>
              <a:ext uri="{FF2B5EF4-FFF2-40B4-BE49-F238E27FC236}">
                <a16:creationId xmlns:a16="http://schemas.microsoft.com/office/drawing/2014/main" id="{0E2F22D2-F282-7DC9-B17A-3F9256DCB0C6}"/>
              </a:ext>
            </a:extLst>
          </p:cNvPr>
          <p:cNvCxnSpPr>
            <a:cxnSpLocks/>
            <a:stCxn id="1032" idx="1"/>
            <a:endCxn id="54" idx="7"/>
          </p:cNvCxnSpPr>
          <p:nvPr/>
        </p:nvCxnSpPr>
        <p:spPr>
          <a:xfrm rot="10800000" flipV="1">
            <a:off x="4915257" y="3728606"/>
            <a:ext cx="4178123" cy="43588"/>
          </a:xfrm>
          <a:prstGeom prst="curvedConnector2">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54" name="Oval 53">
            <a:extLst>
              <a:ext uri="{FF2B5EF4-FFF2-40B4-BE49-F238E27FC236}">
                <a16:creationId xmlns:a16="http://schemas.microsoft.com/office/drawing/2014/main" id="{7EFB0379-F2F6-562C-4C2A-C13AFAC63768}"/>
              </a:ext>
            </a:extLst>
          </p:cNvPr>
          <p:cNvSpPr/>
          <p:nvPr/>
        </p:nvSpPr>
        <p:spPr>
          <a:xfrm>
            <a:off x="4748794" y="3743634"/>
            <a:ext cx="195022" cy="195022"/>
          </a:xfrm>
          <a:prstGeom prst="ellipse">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4108" name="Connector: Curved 4107">
            <a:extLst>
              <a:ext uri="{FF2B5EF4-FFF2-40B4-BE49-F238E27FC236}">
                <a16:creationId xmlns:a16="http://schemas.microsoft.com/office/drawing/2014/main" id="{FED420FE-A99B-BEEE-43FE-749E2A3BEAE1}"/>
              </a:ext>
            </a:extLst>
          </p:cNvPr>
          <p:cNvCxnSpPr>
            <a:cxnSpLocks/>
            <a:stCxn id="63" idx="1"/>
            <a:endCxn id="4109" idx="3"/>
          </p:cNvCxnSpPr>
          <p:nvPr/>
        </p:nvCxnSpPr>
        <p:spPr>
          <a:xfrm rot="10800000">
            <a:off x="4542932" y="3945890"/>
            <a:ext cx="240998" cy="2107057"/>
          </a:xfrm>
          <a:prstGeom prst="curvedConnector2">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4109" name="Oval 4108">
            <a:extLst>
              <a:ext uri="{FF2B5EF4-FFF2-40B4-BE49-F238E27FC236}">
                <a16:creationId xmlns:a16="http://schemas.microsoft.com/office/drawing/2014/main" id="{3A468B1B-F339-C97D-B342-742393760AD0}"/>
              </a:ext>
            </a:extLst>
          </p:cNvPr>
          <p:cNvSpPr/>
          <p:nvPr/>
        </p:nvSpPr>
        <p:spPr>
          <a:xfrm>
            <a:off x="4514372" y="3779427"/>
            <a:ext cx="195022" cy="195022"/>
          </a:xfrm>
          <a:prstGeom prst="ellipse">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4112" name="Connector: Curved 4111">
            <a:extLst>
              <a:ext uri="{FF2B5EF4-FFF2-40B4-BE49-F238E27FC236}">
                <a16:creationId xmlns:a16="http://schemas.microsoft.com/office/drawing/2014/main" id="{617F73E3-3A33-3EC3-DD04-5F2ACAC26BEA}"/>
              </a:ext>
            </a:extLst>
          </p:cNvPr>
          <p:cNvCxnSpPr>
            <a:cxnSpLocks/>
            <a:stCxn id="57" idx="3"/>
            <a:endCxn id="4113" idx="4"/>
          </p:cNvCxnSpPr>
          <p:nvPr/>
        </p:nvCxnSpPr>
        <p:spPr>
          <a:xfrm flipV="1">
            <a:off x="3372879" y="4223357"/>
            <a:ext cx="654548" cy="1175296"/>
          </a:xfrm>
          <a:prstGeom prst="curvedConnector2">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4113" name="Oval 4112">
            <a:extLst>
              <a:ext uri="{FF2B5EF4-FFF2-40B4-BE49-F238E27FC236}">
                <a16:creationId xmlns:a16="http://schemas.microsoft.com/office/drawing/2014/main" id="{610DF3EA-14A1-6F2B-B03A-157945A4DF24}"/>
              </a:ext>
            </a:extLst>
          </p:cNvPr>
          <p:cNvSpPr/>
          <p:nvPr/>
        </p:nvSpPr>
        <p:spPr>
          <a:xfrm>
            <a:off x="3929916" y="4028335"/>
            <a:ext cx="195022" cy="195022"/>
          </a:xfrm>
          <a:prstGeom prst="ellipse">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4116" name="Connector: Curved 4115">
            <a:extLst>
              <a:ext uri="{FF2B5EF4-FFF2-40B4-BE49-F238E27FC236}">
                <a16:creationId xmlns:a16="http://schemas.microsoft.com/office/drawing/2014/main" id="{DB0A5926-C71F-5192-DBF2-045037D1EEC6}"/>
              </a:ext>
            </a:extLst>
          </p:cNvPr>
          <p:cNvCxnSpPr>
            <a:cxnSpLocks/>
            <a:stCxn id="60" idx="3"/>
            <a:endCxn id="4117" idx="2"/>
          </p:cNvCxnSpPr>
          <p:nvPr/>
        </p:nvCxnSpPr>
        <p:spPr>
          <a:xfrm flipV="1">
            <a:off x="3098620" y="3696566"/>
            <a:ext cx="1297159" cy="53399"/>
          </a:xfrm>
          <a:prstGeom prst="curvedConnector3">
            <a:avLst>
              <a:gd name="adj1" fmla="val 50000"/>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4117" name="Oval 4116">
            <a:extLst>
              <a:ext uri="{FF2B5EF4-FFF2-40B4-BE49-F238E27FC236}">
                <a16:creationId xmlns:a16="http://schemas.microsoft.com/office/drawing/2014/main" id="{E38B0FC5-C37C-A24C-2E5D-75239C58689C}"/>
              </a:ext>
            </a:extLst>
          </p:cNvPr>
          <p:cNvSpPr/>
          <p:nvPr/>
        </p:nvSpPr>
        <p:spPr>
          <a:xfrm>
            <a:off x="4395779" y="3599055"/>
            <a:ext cx="195022" cy="195022"/>
          </a:xfrm>
          <a:prstGeom prst="ellipse">
            <a:avLst/>
          </a:prstGeom>
          <a:solidFill>
            <a:srgbClr val="00A3B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840528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74BE-FA39-5C46-9982-A6B651DFABFD}"/>
              </a:ext>
            </a:extLst>
          </p:cNvPr>
          <p:cNvSpPr>
            <a:spLocks noGrp="1"/>
          </p:cNvSpPr>
          <p:nvPr>
            <p:ph type="title"/>
          </p:nvPr>
        </p:nvSpPr>
        <p:spPr/>
        <p:txBody>
          <a:bodyPr/>
          <a:lstStyle/>
          <a:p>
            <a:r>
              <a:rPr lang="en-US" dirty="0">
                <a:solidFill>
                  <a:schemeClr val="bg1"/>
                </a:solidFill>
              </a:rPr>
              <a:t>1. Company Overview</a:t>
            </a:r>
            <a:endParaRPr lang="en-AU" dirty="0">
              <a:solidFill>
                <a:schemeClr val="bg1"/>
              </a:solidFill>
            </a:endParaRPr>
          </a:p>
        </p:txBody>
      </p:sp>
      <p:sp>
        <p:nvSpPr>
          <p:cNvPr id="89" name="Rectangle: Rounded Corners 88">
            <a:extLst>
              <a:ext uri="{FF2B5EF4-FFF2-40B4-BE49-F238E27FC236}">
                <a16:creationId xmlns:a16="http://schemas.microsoft.com/office/drawing/2014/main" id="{1E00FAFB-86A5-2078-4F28-01EE0990A577}"/>
              </a:ext>
            </a:extLst>
          </p:cNvPr>
          <p:cNvSpPr/>
          <p:nvPr/>
        </p:nvSpPr>
        <p:spPr>
          <a:xfrm>
            <a:off x="9684645" y="2263430"/>
            <a:ext cx="1781287" cy="3856890"/>
          </a:xfrm>
          <a:prstGeom prst="roundRect">
            <a:avLst>
              <a:gd name="adj" fmla="val 17207"/>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4" name="TextBox 3">
            <a:extLst>
              <a:ext uri="{FF2B5EF4-FFF2-40B4-BE49-F238E27FC236}">
                <a16:creationId xmlns:a16="http://schemas.microsoft.com/office/drawing/2014/main" id="{0A4FB9E5-F152-077D-1D4B-EA4BBEA4270E}"/>
              </a:ext>
            </a:extLst>
          </p:cNvPr>
          <p:cNvSpPr txBox="1"/>
          <p:nvPr/>
        </p:nvSpPr>
        <p:spPr>
          <a:xfrm>
            <a:off x="354215" y="1226135"/>
            <a:ext cx="5996067" cy="1478756"/>
          </a:xfrm>
          <a:prstGeom prst="roundRect">
            <a:avLst>
              <a:gd name="adj" fmla="val 11642"/>
            </a:avLst>
          </a:prstGeom>
          <a:noFill/>
          <a:ln>
            <a:solidFill>
              <a:srgbClr val="00A3B4"/>
            </a:solidFill>
          </a:ln>
        </p:spPr>
        <p:txBody>
          <a:bodyPr wrap="square" rtlCol="0">
            <a:spAutoFit/>
          </a:bodyPr>
          <a:lstStyle/>
          <a:p>
            <a:r>
              <a:rPr lang="en-US" sz="1200" dirty="0">
                <a:solidFill>
                  <a:srgbClr val="63666A"/>
                </a:solidFill>
                <a:latin typeface="Aptos" panose="020B0004020202020204" pitchFamily="34" charset="0"/>
              </a:rPr>
              <a:t>BEC is a Perth based engineering consultancy founded in 1996, with an impressive reputation and client base due to its long history of successful project and service delivery.</a:t>
            </a:r>
          </a:p>
          <a:p>
            <a:endParaRPr lang="en-US" sz="1200" dirty="0">
              <a:solidFill>
                <a:srgbClr val="63666A"/>
              </a:solidFill>
              <a:latin typeface="Aptos" panose="020B0004020202020204" pitchFamily="34" charset="0"/>
            </a:endParaRPr>
          </a:p>
          <a:p>
            <a:r>
              <a:rPr lang="en-US" sz="1200" dirty="0">
                <a:solidFill>
                  <a:srgbClr val="63666A"/>
                </a:solidFill>
                <a:latin typeface="Aptos" panose="020B0004020202020204" pitchFamily="34" charset="0"/>
              </a:rPr>
              <a:t>BEC provides specialist professional electrical engineering services to the mining and materials handling sectors. </a:t>
            </a:r>
            <a:r>
              <a:rPr lang="en-AU" sz="1200" dirty="0">
                <a:solidFill>
                  <a:srgbClr val="63666A"/>
                </a:solidFill>
                <a:latin typeface="Aptos" panose="020B0004020202020204" pitchFamily="34" charset="0"/>
              </a:rPr>
              <a:t>BEC has a team of skilled electrical, power and control system engineers, who deliver services for projects in Australia and around the world. </a:t>
            </a:r>
            <a:endParaRPr lang="en-US" sz="1200" dirty="0">
              <a:solidFill>
                <a:srgbClr val="63666A"/>
              </a:solidFill>
              <a:latin typeface="Aptos" panose="020B0004020202020204" pitchFamily="34" charset="0"/>
            </a:endParaRPr>
          </a:p>
        </p:txBody>
      </p:sp>
      <p:sp>
        <p:nvSpPr>
          <p:cNvPr id="28" name="TextBox 27">
            <a:extLst>
              <a:ext uri="{FF2B5EF4-FFF2-40B4-BE49-F238E27FC236}">
                <a16:creationId xmlns:a16="http://schemas.microsoft.com/office/drawing/2014/main" id="{6857D818-2E93-52E0-38C3-278420F923DC}"/>
              </a:ext>
            </a:extLst>
          </p:cNvPr>
          <p:cNvSpPr txBox="1"/>
          <p:nvPr/>
        </p:nvSpPr>
        <p:spPr>
          <a:xfrm>
            <a:off x="386226" y="878032"/>
            <a:ext cx="5082612" cy="307777"/>
          </a:xfrm>
          <a:prstGeom prst="rect">
            <a:avLst/>
          </a:prstGeom>
          <a:noFill/>
        </p:spPr>
        <p:txBody>
          <a:bodyPr wrap="square" rtlCol="0">
            <a:spAutoFit/>
          </a:bodyPr>
          <a:lstStyle/>
          <a:p>
            <a:r>
              <a:rPr lang="en-US" sz="1400" b="1" dirty="0">
                <a:solidFill>
                  <a:srgbClr val="00A3B4"/>
                </a:solidFill>
                <a:latin typeface="Aptos" panose="020B0004020202020204" pitchFamily="34" charset="0"/>
              </a:rPr>
              <a:t>Company Summary</a:t>
            </a:r>
          </a:p>
        </p:txBody>
      </p:sp>
      <p:sp>
        <p:nvSpPr>
          <p:cNvPr id="46" name="TextBox 45">
            <a:extLst>
              <a:ext uri="{FF2B5EF4-FFF2-40B4-BE49-F238E27FC236}">
                <a16:creationId xmlns:a16="http://schemas.microsoft.com/office/drawing/2014/main" id="{1F5C8FBC-64DB-2FF0-2714-6BAB692F779F}"/>
              </a:ext>
            </a:extLst>
          </p:cNvPr>
          <p:cNvSpPr txBox="1"/>
          <p:nvPr/>
        </p:nvSpPr>
        <p:spPr>
          <a:xfrm>
            <a:off x="386226" y="2871989"/>
            <a:ext cx="5082612" cy="307777"/>
          </a:xfrm>
          <a:prstGeom prst="rect">
            <a:avLst/>
          </a:prstGeom>
          <a:noFill/>
        </p:spPr>
        <p:txBody>
          <a:bodyPr wrap="square" rtlCol="0">
            <a:spAutoFit/>
          </a:bodyPr>
          <a:lstStyle/>
          <a:p>
            <a:r>
              <a:rPr lang="en-US" sz="1400" b="1" dirty="0">
                <a:solidFill>
                  <a:srgbClr val="00A3B4"/>
                </a:solidFill>
                <a:latin typeface="Aptos" panose="020B0004020202020204" pitchFamily="34" charset="0"/>
              </a:rPr>
              <a:t>Map illustrating BEC’s global and WA project experience</a:t>
            </a:r>
          </a:p>
        </p:txBody>
      </p:sp>
      <p:sp>
        <p:nvSpPr>
          <p:cNvPr id="47" name="TextBox 46">
            <a:extLst>
              <a:ext uri="{FF2B5EF4-FFF2-40B4-BE49-F238E27FC236}">
                <a16:creationId xmlns:a16="http://schemas.microsoft.com/office/drawing/2014/main" id="{713EFDA8-7952-12A7-6718-C393C9B0D0F8}"/>
              </a:ext>
            </a:extLst>
          </p:cNvPr>
          <p:cNvSpPr txBox="1"/>
          <p:nvPr/>
        </p:nvSpPr>
        <p:spPr>
          <a:xfrm>
            <a:off x="3961443" y="3221483"/>
            <a:ext cx="2190896" cy="261610"/>
          </a:xfrm>
          <a:prstGeom prst="rect">
            <a:avLst/>
          </a:prstGeom>
          <a:noFill/>
        </p:spPr>
        <p:txBody>
          <a:bodyPr wrap="square" rtlCol="0">
            <a:spAutoFit/>
          </a:bodyPr>
          <a:lstStyle/>
          <a:p>
            <a:r>
              <a:rPr lang="en-US" sz="1100" b="1" dirty="0">
                <a:latin typeface="Aptos" panose="020B0004020202020204" pitchFamily="34" charset="0"/>
              </a:rPr>
              <a:t>Recent Australian Projects</a:t>
            </a:r>
          </a:p>
        </p:txBody>
      </p:sp>
      <p:pic>
        <p:nvPicPr>
          <p:cNvPr id="51" name="Picture 50">
            <a:extLst>
              <a:ext uri="{FF2B5EF4-FFF2-40B4-BE49-F238E27FC236}">
                <a16:creationId xmlns:a16="http://schemas.microsoft.com/office/drawing/2014/main" id="{6FC44ACE-C333-6435-49D3-5DC9E4176B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215" y="3922005"/>
            <a:ext cx="5941469" cy="2147001"/>
          </a:xfrm>
          <a:prstGeom prst="rect">
            <a:avLst/>
          </a:prstGeom>
        </p:spPr>
      </p:pic>
      <p:sp>
        <p:nvSpPr>
          <p:cNvPr id="52" name="TextBox 51">
            <a:extLst>
              <a:ext uri="{FF2B5EF4-FFF2-40B4-BE49-F238E27FC236}">
                <a16:creationId xmlns:a16="http://schemas.microsoft.com/office/drawing/2014/main" id="{452654C8-04FC-AD62-3DF4-D9843D1066DA}"/>
              </a:ext>
            </a:extLst>
          </p:cNvPr>
          <p:cNvSpPr txBox="1"/>
          <p:nvPr/>
        </p:nvSpPr>
        <p:spPr>
          <a:xfrm>
            <a:off x="1267754" y="3228714"/>
            <a:ext cx="1685757" cy="261610"/>
          </a:xfrm>
          <a:prstGeom prst="rect">
            <a:avLst/>
          </a:prstGeom>
          <a:noFill/>
        </p:spPr>
        <p:txBody>
          <a:bodyPr wrap="square" rtlCol="0">
            <a:spAutoFit/>
          </a:bodyPr>
          <a:lstStyle/>
          <a:p>
            <a:r>
              <a:rPr lang="en-US" sz="1100" b="1" dirty="0">
                <a:latin typeface="Aptos" panose="020B0004020202020204" pitchFamily="34" charset="0"/>
              </a:rPr>
              <a:t>Global Project Location</a:t>
            </a:r>
          </a:p>
        </p:txBody>
      </p:sp>
      <p:sp>
        <p:nvSpPr>
          <p:cNvPr id="55" name="Right Brace 54">
            <a:extLst>
              <a:ext uri="{FF2B5EF4-FFF2-40B4-BE49-F238E27FC236}">
                <a16:creationId xmlns:a16="http://schemas.microsoft.com/office/drawing/2014/main" id="{0DCDF70D-7E82-BD3A-8FEB-4F16F990DC15}"/>
              </a:ext>
            </a:extLst>
          </p:cNvPr>
          <p:cNvSpPr/>
          <p:nvPr/>
        </p:nvSpPr>
        <p:spPr>
          <a:xfrm rot="16200000">
            <a:off x="1946411" y="1987208"/>
            <a:ext cx="302004" cy="3354052"/>
          </a:xfrm>
          <a:prstGeom prst="rightBrace">
            <a:avLst>
              <a:gd name="adj1" fmla="val 83333"/>
              <a:gd name="adj2" fmla="val 50000"/>
            </a:avLst>
          </a:prstGeom>
          <a:solidFill>
            <a:srgbClr val="003F5D"/>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latin typeface="Aptos" panose="020B0004020202020204" pitchFamily="34" charset="0"/>
            </a:endParaRPr>
          </a:p>
        </p:txBody>
      </p:sp>
      <p:sp>
        <p:nvSpPr>
          <p:cNvPr id="56" name="Right Brace 55">
            <a:extLst>
              <a:ext uri="{FF2B5EF4-FFF2-40B4-BE49-F238E27FC236}">
                <a16:creationId xmlns:a16="http://schemas.microsoft.com/office/drawing/2014/main" id="{0224D6F8-BE3B-4579-92F5-82CE2F94740E}"/>
              </a:ext>
            </a:extLst>
          </p:cNvPr>
          <p:cNvSpPr/>
          <p:nvPr/>
        </p:nvSpPr>
        <p:spPr>
          <a:xfrm rot="16200000">
            <a:off x="4898897" y="2608817"/>
            <a:ext cx="302004" cy="2095796"/>
          </a:xfrm>
          <a:prstGeom prst="rightBrace">
            <a:avLst>
              <a:gd name="adj1" fmla="val 83333"/>
              <a:gd name="adj2" fmla="val 50000"/>
            </a:avLst>
          </a:prstGeom>
          <a:solidFill>
            <a:srgbClr val="003F5D"/>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latin typeface="Aptos" panose="020B0004020202020204" pitchFamily="34" charset="0"/>
            </a:endParaRPr>
          </a:p>
        </p:txBody>
      </p:sp>
      <p:grpSp>
        <p:nvGrpSpPr>
          <p:cNvPr id="463" name="Group 462">
            <a:extLst>
              <a:ext uri="{FF2B5EF4-FFF2-40B4-BE49-F238E27FC236}">
                <a16:creationId xmlns:a16="http://schemas.microsoft.com/office/drawing/2014/main" id="{0E5D0AEA-1A85-4D90-B6F8-4D3BF1007A9A}"/>
              </a:ext>
            </a:extLst>
          </p:cNvPr>
          <p:cNvGrpSpPr/>
          <p:nvPr/>
        </p:nvGrpSpPr>
        <p:grpSpPr>
          <a:xfrm>
            <a:off x="7066350" y="2317572"/>
            <a:ext cx="1464362" cy="370968"/>
            <a:chOff x="7066350" y="2317572"/>
            <a:chExt cx="1464362" cy="370968"/>
          </a:xfrm>
        </p:grpSpPr>
        <p:sp>
          <p:nvSpPr>
            <p:cNvPr id="57" name="Rectangle 56">
              <a:extLst>
                <a:ext uri="{FF2B5EF4-FFF2-40B4-BE49-F238E27FC236}">
                  <a16:creationId xmlns:a16="http://schemas.microsoft.com/office/drawing/2014/main" id="{040ACC57-435F-A701-9AE4-038F366A6251}"/>
                </a:ext>
              </a:extLst>
            </p:cNvPr>
            <p:cNvSpPr/>
            <p:nvPr/>
          </p:nvSpPr>
          <p:spPr>
            <a:xfrm>
              <a:off x="7217860" y="2317572"/>
              <a:ext cx="1312852" cy="370968"/>
            </a:xfrm>
            <a:prstGeom prst="rect">
              <a:avLst/>
            </a:prstGeom>
            <a:solidFill>
              <a:srgbClr val="009EB3"/>
            </a:solidFill>
            <a:ln>
              <a:solidFill>
                <a:srgbClr val="009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Aptos" panose="020B0004020202020204" pitchFamily="34" charset="0"/>
                </a:rPr>
                <a:t>Power Systems &amp; Generation</a:t>
              </a:r>
              <a:endParaRPr lang="en-AU" sz="1050" dirty="0">
                <a:latin typeface="Aptos" panose="020B0004020202020204" pitchFamily="34" charset="0"/>
              </a:endParaRPr>
            </a:p>
          </p:txBody>
        </p:sp>
        <p:sp>
          <p:nvSpPr>
            <p:cNvPr id="59" name="Oval 58">
              <a:extLst>
                <a:ext uri="{FF2B5EF4-FFF2-40B4-BE49-F238E27FC236}">
                  <a16:creationId xmlns:a16="http://schemas.microsoft.com/office/drawing/2014/main" id="{DC8DBF99-D2F4-3898-3ECB-C0822C6BD360}"/>
                </a:ext>
              </a:extLst>
            </p:cNvPr>
            <p:cNvSpPr/>
            <p:nvPr/>
          </p:nvSpPr>
          <p:spPr>
            <a:xfrm>
              <a:off x="7066350" y="2348624"/>
              <a:ext cx="290322" cy="290322"/>
            </a:xfrm>
            <a:prstGeom prst="ellipse">
              <a:avLst/>
            </a:prstGeom>
            <a:solidFill>
              <a:srgbClr val="003F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Aptos" panose="020B0004020202020204" pitchFamily="34" charset="0"/>
                </a:rPr>
                <a:t>1</a:t>
              </a:r>
              <a:endParaRPr lang="en-AU" sz="1200" dirty="0">
                <a:latin typeface="Aptos" panose="020B0004020202020204" pitchFamily="34" charset="0"/>
              </a:endParaRPr>
            </a:p>
          </p:txBody>
        </p:sp>
      </p:grpSp>
      <p:grpSp>
        <p:nvGrpSpPr>
          <p:cNvPr id="105" name="Group 104">
            <a:extLst>
              <a:ext uri="{FF2B5EF4-FFF2-40B4-BE49-F238E27FC236}">
                <a16:creationId xmlns:a16="http://schemas.microsoft.com/office/drawing/2014/main" id="{270D5B40-DC46-8330-2A8F-E70CC3EB73D7}"/>
              </a:ext>
            </a:extLst>
          </p:cNvPr>
          <p:cNvGrpSpPr/>
          <p:nvPr/>
        </p:nvGrpSpPr>
        <p:grpSpPr>
          <a:xfrm>
            <a:off x="7066350" y="3027121"/>
            <a:ext cx="2132963" cy="493176"/>
            <a:chOff x="7314811" y="3598334"/>
            <a:chExt cx="2132963" cy="493176"/>
          </a:xfrm>
        </p:grpSpPr>
        <p:pic>
          <p:nvPicPr>
            <p:cNvPr id="60" name="Picture 28" descr="Electricity tower - Free industry icons">
              <a:extLst>
                <a:ext uri="{FF2B5EF4-FFF2-40B4-BE49-F238E27FC236}">
                  <a16:creationId xmlns:a16="http://schemas.microsoft.com/office/drawing/2014/main" id="{6AE1D182-8212-DAD2-A88D-74C47E2783E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54598" y="3598334"/>
              <a:ext cx="493176" cy="493176"/>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017E0F70-E648-B797-B428-EC484354A4FC}"/>
                </a:ext>
              </a:extLst>
            </p:cNvPr>
            <p:cNvGrpSpPr/>
            <p:nvPr/>
          </p:nvGrpSpPr>
          <p:grpSpPr>
            <a:xfrm>
              <a:off x="7314811" y="3673464"/>
              <a:ext cx="1458013" cy="370968"/>
              <a:chOff x="7028803" y="2521766"/>
              <a:chExt cx="1458013" cy="370968"/>
            </a:xfrm>
          </p:grpSpPr>
          <p:sp>
            <p:nvSpPr>
              <p:cNvPr id="62" name="Rectangle 61">
                <a:extLst>
                  <a:ext uri="{FF2B5EF4-FFF2-40B4-BE49-F238E27FC236}">
                    <a16:creationId xmlns:a16="http://schemas.microsoft.com/office/drawing/2014/main" id="{120F19D7-821F-6DC7-48A7-BAD8152BE0AB}"/>
                  </a:ext>
                </a:extLst>
              </p:cNvPr>
              <p:cNvSpPr/>
              <p:nvPr/>
            </p:nvSpPr>
            <p:spPr>
              <a:xfrm>
                <a:off x="7173964" y="2521766"/>
                <a:ext cx="1312852" cy="370968"/>
              </a:xfrm>
              <a:prstGeom prst="rect">
                <a:avLst/>
              </a:prstGeom>
              <a:solidFill>
                <a:srgbClr val="009EB3"/>
              </a:solidFill>
              <a:ln>
                <a:solidFill>
                  <a:srgbClr val="009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Aptos" panose="020B0004020202020204" pitchFamily="34" charset="0"/>
                  </a:rPr>
                  <a:t>Transmission</a:t>
                </a:r>
                <a:endParaRPr lang="en-AU" sz="1050" dirty="0">
                  <a:latin typeface="Aptos" panose="020B0004020202020204" pitchFamily="34" charset="0"/>
                </a:endParaRPr>
              </a:p>
            </p:txBody>
          </p:sp>
          <p:sp>
            <p:nvSpPr>
              <p:cNvPr id="63" name="Oval 62">
                <a:extLst>
                  <a:ext uri="{FF2B5EF4-FFF2-40B4-BE49-F238E27FC236}">
                    <a16:creationId xmlns:a16="http://schemas.microsoft.com/office/drawing/2014/main" id="{1C29003F-915C-08CD-05D0-61F65A4B869F}"/>
                  </a:ext>
                </a:extLst>
              </p:cNvPr>
              <p:cNvSpPr/>
              <p:nvPr/>
            </p:nvSpPr>
            <p:spPr>
              <a:xfrm>
                <a:off x="7028803" y="2562089"/>
                <a:ext cx="290322" cy="290322"/>
              </a:xfrm>
              <a:prstGeom prst="ellipse">
                <a:avLst/>
              </a:prstGeom>
              <a:solidFill>
                <a:srgbClr val="003F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Aptos" panose="020B0004020202020204" pitchFamily="34" charset="0"/>
                  </a:rPr>
                  <a:t>2</a:t>
                </a:r>
                <a:endParaRPr lang="en-AU" sz="1200" dirty="0">
                  <a:latin typeface="Aptos" panose="020B0004020202020204" pitchFamily="34" charset="0"/>
                </a:endParaRPr>
              </a:p>
            </p:txBody>
          </p:sp>
        </p:grpSp>
      </p:grpSp>
      <p:cxnSp>
        <p:nvCxnSpPr>
          <p:cNvPr id="64" name="Connector: Curved 63">
            <a:extLst>
              <a:ext uri="{FF2B5EF4-FFF2-40B4-BE49-F238E27FC236}">
                <a16:creationId xmlns:a16="http://schemas.microsoft.com/office/drawing/2014/main" id="{369C372D-79D4-D3EE-A8A8-E5BDBE66DBA7}"/>
              </a:ext>
            </a:extLst>
          </p:cNvPr>
          <p:cNvCxnSpPr>
            <a:cxnSpLocks/>
            <a:endCxn id="63" idx="2"/>
          </p:cNvCxnSpPr>
          <p:nvPr/>
        </p:nvCxnSpPr>
        <p:spPr>
          <a:xfrm rot="10800000" flipV="1">
            <a:off x="7066350" y="2493785"/>
            <a:ext cx="12700" cy="793950"/>
          </a:xfrm>
          <a:prstGeom prst="curvedConnector3">
            <a:avLst>
              <a:gd name="adj1" fmla="val 1800000"/>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67">
            <a:extLst>
              <a:ext uri="{FF2B5EF4-FFF2-40B4-BE49-F238E27FC236}">
                <a16:creationId xmlns:a16="http://schemas.microsoft.com/office/drawing/2014/main" id="{3F24E2AA-4002-E87B-9D14-B8B84BE70246}"/>
              </a:ext>
            </a:extLst>
          </p:cNvPr>
          <p:cNvCxnSpPr>
            <a:cxnSpLocks/>
            <a:stCxn id="63" idx="2"/>
            <a:endCxn id="67" idx="2"/>
          </p:cNvCxnSpPr>
          <p:nvPr/>
        </p:nvCxnSpPr>
        <p:spPr>
          <a:xfrm rot="10800000" flipV="1">
            <a:off x="7066350" y="3287734"/>
            <a:ext cx="12700" cy="814995"/>
          </a:xfrm>
          <a:prstGeom prst="curvedConnector3">
            <a:avLst>
              <a:gd name="adj1" fmla="val 1800000"/>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AFE4C9A4-BE90-410A-01A5-9E18AF80A75D}"/>
              </a:ext>
            </a:extLst>
          </p:cNvPr>
          <p:cNvGrpSpPr/>
          <p:nvPr/>
        </p:nvGrpSpPr>
        <p:grpSpPr>
          <a:xfrm>
            <a:off x="7066350" y="3835799"/>
            <a:ext cx="2132963" cy="615642"/>
            <a:chOff x="7350620" y="4251492"/>
            <a:chExt cx="2132963" cy="615642"/>
          </a:xfrm>
        </p:grpSpPr>
        <p:grpSp>
          <p:nvGrpSpPr>
            <p:cNvPr id="65" name="Group 64">
              <a:extLst>
                <a:ext uri="{FF2B5EF4-FFF2-40B4-BE49-F238E27FC236}">
                  <a16:creationId xmlns:a16="http://schemas.microsoft.com/office/drawing/2014/main" id="{0602A435-38D7-869F-B9EE-4F33C0DE8F58}"/>
                </a:ext>
              </a:extLst>
            </p:cNvPr>
            <p:cNvGrpSpPr/>
            <p:nvPr/>
          </p:nvGrpSpPr>
          <p:grpSpPr>
            <a:xfrm>
              <a:off x="7350620" y="4332939"/>
              <a:ext cx="1458013" cy="370968"/>
              <a:chOff x="7028803" y="2521766"/>
              <a:chExt cx="1458013" cy="370968"/>
            </a:xfrm>
          </p:grpSpPr>
          <p:sp>
            <p:nvSpPr>
              <p:cNvPr id="66" name="Rectangle 65">
                <a:extLst>
                  <a:ext uri="{FF2B5EF4-FFF2-40B4-BE49-F238E27FC236}">
                    <a16:creationId xmlns:a16="http://schemas.microsoft.com/office/drawing/2014/main" id="{44F16DB7-AFE3-96A4-E7B2-C538E79731E3}"/>
                  </a:ext>
                </a:extLst>
              </p:cNvPr>
              <p:cNvSpPr/>
              <p:nvPr/>
            </p:nvSpPr>
            <p:spPr>
              <a:xfrm>
                <a:off x="7173964" y="2521766"/>
                <a:ext cx="1312852" cy="370968"/>
              </a:xfrm>
              <a:prstGeom prst="rect">
                <a:avLst/>
              </a:prstGeom>
              <a:solidFill>
                <a:srgbClr val="009EB3"/>
              </a:solidFill>
              <a:ln>
                <a:solidFill>
                  <a:srgbClr val="009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Aptos" panose="020B0004020202020204" pitchFamily="34" charset="0"/>
                  </a:rPr>
                  <a:t>Distribution</a:t>
                </a:r>
                <a:endParaRPr lang="en-AU" sz="1050" dirty="0">
                  <a:latin typeface="Aptos" panose="020B0004020202020204" pitchFamily="34" charset="0"/>
                </a:endParaRPr>
              </a:p>
            </p:txBody>
          </p:sp>
          <p:sp>
            <p:nvSpPr>
              <p:cNvPr id="67" name="Oval 66">
                <a:extLst>
                  <a:ext uri="{FF2B5EF4-FFF2-40B4-BE49-F238E27FC236}">
                    <a16:creationId xmlns:a16="http://schemas.microsoft.com/office/drawing/2014/main" id="{E2C81211-4D71-1308-EB9B-0516EC3B0340}"/>
                  </a:ext>
                </a:extLst>
              </p:cNvPr>
              <p:cNvSpPr/>
              <p:nvPr/>
            </p:nvSpPr>
            <p:spPr>
              <a:xfrm>
                <a:off x="7028803" y="2562089"/>
                <a:ext cx="290322" cy="290322"/>
              </a:xfrm>
              <a:prstGeom prst="ellipse">
                <a:avLst/>
              </a:prstGeom>
              <a:solidFill>
                <a:srgbClr val="003F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Aptos" panose="020B0004020202020204" pitchFamily="34" charset="0"/>
                  </a:rPr>
                  <a:t>3</a:t>
                </a:r>
                <a:endParaRPr lang="en-AU" sz="1200" dirty="0">
                  <a:latin typeface="Aptos" panose="020B0004020202020204" pitchFamily="34" charset="0"/>
                </a:endParaRPr>
              </a:p>
            </p:txBody>
          </p:sp>
        </p:grpSp>
        <p:pic>
          <p:nvPicPr>
            <p:cNvPr id="69" name="Picture 10">
              <a:extLst>
                <a:ext uri="{FF2B5EF4-FFF2-40B4-BE49-F238E27FC236}">
                  <a16:creationId xmlns:a16="http://schemas.microsoft.com/office/drawing/2014/main" id="{ACF7EE29-AFFC-E95C-8F06-B861FA3BA40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990407" y="4251492"/>
              <a:ext cx="493176" cy="61564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3" name="Connector: Curved 72">
            <a:extLst>
              <a:ext uri="{FF2B5EF4-FFF2-40B4-BE49-F238E27FC236}">
                <a16:creationId xmlns:a16="http://schemas.microsoft.com/office/drawing/2014/main" id="{A43BE1A9-CD7D-E4CF-CEAE-BA9AF4016542}"/>
              </a:ext>
            </a:extLst>
          </p:cNvPr>
          <p:cNvCxnSpPr>
            <a:cxnSpLocks/>
            <a:stCxn id="67" idx="2"/>
            <a:endCxn id="72" idx="2"/>
          </p:cNvCxnSpPr>
          <p:nvPr/>
        </p:nvCxnSpPr>
        <p:spPr>
          <a:xfrm rot="10800000" flipV="1">
            <a:off x="7066350" y="4102729"/>
            <a:ext cx="12700" cy="910801"/>
          </a:xfrm>
          <a:prstGeom prst="curvedConnector3">
            <a:avLst>
              <a:gd name="adj1" fmla="val 1800000"/>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C0CAD2C-3BB4-4F88-6318-D80D2C999EEE}"/>
              </a:ext>
            </a:extLst>
          </p:cNvPr>
          <p:cNvGrpSpPr/>
          <p:nvPr/>
        </p:nvGrpSpPr>
        <p:grpSpPr>
          <a:xfrm>
            <a:off x="7066350" y="4766943"/>
            <a:ext cx="2132963" cy="493176"/>
            <a:chOff x="7350621" y="4997189"/>
            <a:chExt cx="2132963" cy="493176"/>
          </a:xfrm>
        </p:grpSpPr>
        <p:grpSp>
          <p:nvGrpSpPr>
            <p:cNvPr id="70" name="Group 69">
              <a:extLst>
                <a:ext uri="{FF2B5EF4-FFF2-40B4-BE49-F238E27FC236}">
                  <a16:creationId xmlns:a16="http://schemas.microsoft.com/office/drawing/2014/main" id="{E08E4265-9619-63A2-673F-F1C25A2013EA}"/>
                </a:ext>
              </a:extLst>
            </p:cNvPr>
            <p:cNvGrpSpPr/>
            <p:nvPr/>
          </p:nvGrpSpPr>
          <p:grpSpPr>
            <a:xfrm>
              <a:off x="7350621" y="5058293"/>
              <a:ext cx="1458013" cy="370968"/>
              <a:chOff x="7028803" y="2521766"/>
              <a:chExt cx="1458013" cy="370968"/>
            </a:xfrm>
          </p:grpSpPr>
          <p:sp>
            <p:nvSpPr>
              <p:cNvPr id="71" name="Rectangle 70">
                <a:extLst>
                  <a:ext uri="{FF2B5EF4-FFF2-40B4-BE49-F238E27FC236}">
                    <a16:creationId xmlns:a16="http://schemas.microsoft.com/office/drawing/2014/main" id="{85FD323D-C2FA-6B3B-6182-027CF4E21F1C}"/>
                  </a:ext>
                </a:extLst>
              </p:cNvPr>
              <p:cNvSpPr/>
              <p:nvPr/>
            </p:nvSpPr>
            <p:spPr>
              <a:xfrm>
                <a:off x="7173964" y="2521766"/>
                <a:ext cx="1312852" cy="370968"/>
              </a:xfrm>
              <a:prstGeom prst="rect">
                <a:avLst/>
              </a:prstGeom>
              <a:solidFill>
                <a:srgbClr val="009EB3"/>
              </a:solidFill>
              <a:ln>
                <a:solidFill>
                  <a:srgbClr val="009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Aptos" panose="020B0004020202020204" pitchFamily="34" charset="0"/>
                  </a:rPr>
                  <a:t>Electrical and Instrumentation</a:t>
                </a:r>
              </a:p>
            </p:txBody>
          </p:sp>
          <p:sp>
            <p:nvSpPr>
              <p:cNvPr id="72" name="Oval 71">
                <a:extLst>
                  <a:ext uri="{FF2B5EF4-FFF2-40B4-BE49-F238E27FC236}">
                    <a16:creationId xmlns:a16="http://schemas.microsoft.com/office/drawing/2014/main" id="{14BA7023-D1D0-0423-7612-C6E70752D135}"/>
                  </a:ext>
                </a:extLst>
              </p:cNvPr>
              <p:cNvSpPr/>
              <p:nvPr/>
            </p:nvSpPr>
            <p:spPr>
              <a:xfrm>
                <a:off x="7028803" y="2562089"/>
                <a:ext cx="290322" cy="290322"/>
              </a:xfrm>
              <a:prstGeom prst="ellipse">
                <a:avLst/>
              </a:prstGeom>
              <a:solidFill>
                <a:srgbClr val="003F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Aptos" panose="020B0004020202020204" pitchFamily="34" charset="0"/>
                  </a:rPr>
                  <a:t>4</a:t>
                </a:r>
                <a:endParaRPr lang="en-AU" sz="1200" dirty="0">
                  <a:latin typeface="Aptos" panose="020B0004020202020204" pitchFamily="34" charset="0"/>
                </a:endParaRPr>
              </a:p>
            </p:txBody>
          </p:sp>
        </p:grpSp>
        <p:pic>
          <p:nvPicPr>
            <p:cNvPr id="74" name="Picture 14">
              <a:extLst>
                <a:ext uri="{FF2B5EF4-FFF2-40B4-BE49-F238E27FC236}">
                  <a16:creationId xmlns:a16="http://schemas.microsoft.com/office/drawing/2014/main" id="{1524409E-8DC9-1BB6-79C8-8CC3E970262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990408" y="4997189"/>
              <a:ext cx="493176" cy="49317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8" name="Connector: Curved 77">
            <a:extLst>
              <a:ext uri="{FF2B5EF4-FFF2-40B4-BE49-F238E27FC236}">
                <a16:creationId xmlns:a16="http://schemas.microsoft.com/office/drawing/2014/main" id="{90A4CA19-53D5-3846-3C33-19D3E3FD7A18}"/>
              </a:ext>
            </a:extLst>
          </p:cNvPr>
          <p:cNvCxnSpPr>
            <a:cxnSpLocks/>
            <a:stCxn id="72" idx="2"/>
            <a:endCxn id="77" idx="2"/>
          </p:cNvCxnSpPr>
          <p:nvPr/>
        </p:nvCxnSpPr>
        <p:spPr>
          <a:xfrm rot="10800000" flipH="1" flipV="1">
            <a:off x="7066349" y="5013531"/>
            <a:ext cx="6349" cy="827422"/>
          </a:xfrm>
          <a:prstGeom prst="curvedConnector3">
            <a:avLst>
              <a:gd name="adj1" fmla="val -3600567"/>
            </a:avLst>
          </a:prstGeom>
          <a:ln>
            <a:solidFill>
              <a:srgbClr val="44546A"/>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31198EC0-657E-AAF0-2396-98A9D2BC78A8}"/>
              </a:ext>
            </a:extLst>
          </p:cNvPr>
          <p:cNvGrpSpPr/>
          <p:nvPr/>
        </p:nvGrpSpPr>
        <p:grpSpPr>
          <a:xfrm>
            <a:off x="7072699" y="5575619"/>
            <a:ext cx="2134995" cy="497237"/>
            <a:chOff x="7350620" y="5651017"/>
            <a:chExt cx="2134995" cy="497237"/>
          </a:xfrm>
        </p:grpSpPr>
        <p:grpSp>
          <p:nvGrpSpPr>
            <p:cNvPr id="75" name="Group 74">
              <a:extLst>
                <a:ext uri="{FF2B5EF4-FFF2-40B4-BE49-F238E27FC236}">
                  <a16:creationId xmlns:a16="http://schemas.microsoft.com/office/drawing/2014/main" id="{3EC3E401-9D7E-1E3E-16F8-5B3CF255B2E7}"/>
                </a:ext>
              </a:extLst>
            </p:cNvPr>
            <p:cNvGrpSpPr/>
            <p:nvPr/>
          </p:nvGrpSpPr>
          <p:grpSpPr>
            <a:xfrm>
              <a:off x="7350620" y="5730867"/>
              <a:ext cx="1458013" cy="370968"/>
              <a:chOff x="7028803" y="2521766"/>
              <a:chExt cx="1458013" cy="370968"/>
            </a:xfrm>
          </p:grpSpPr>
          <p:sp>
            <p:nvSpPr>
              <p:cNvPr id="76" name="Rectangle 75">
                <a:extLst>
                  <a:ext uri="{FF2B5EF4-FFF2-40B4-BE49-F238E27FC236}">
                    <a16:creationId xmlns:a16="http://schemas.microsoft.com/office/drawing/2014/main" id="{139215E2-E46D-254F-3ED2-51DE337D08F3}"/>
                  </a:ext>
                </a:extLst>
              </p:cNvPr>
              <p:cNvSpPr/>
              <p:nvPr/>
            </p:nvSpPr>
            <p:spPr>
              <a:xfrm>
                <a:off x="7173964" y="2521766"/>
                <a:ext cx="1312852" cy="370968"/>
              </a:xfrm>
              <a:prstGeom prst="rect">
                <a:avLst/>
              </a:prstGeom>
              <a:solidFill>
                <a:srgbClr val="009EB3"/>
              </a:solidFill>
              <a:ln>
                <a:solidFill>
                  <a:srgbClr val="009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latin typeface="Aptos" panose="020B0004020202020204" pitchFamily="34" charset="0"/>
                  </a:rPr>
                  <a:t>Controls and Automation</a:t>
                </a:r>
              </a:p>
            </p:txBody>
          </p:sp>
          <p:sp>
            <p:nvSpPr>
              <p:cNvPr id="77" name="Oval 76">
                <a:extLst>
                  <a:ext uri="{FF2B5EF4-FFF2-40B4-BE49-F238E27FC236}">
                    <a16:creationId xmlns:a16="http://schemas.microsoft.com/office/drawing/2014/main" id="{7DFB8928-1EFB-9A33-51DB-494652CC4620}"/>
                  </a:ext>
                </a:extLst>
              </p:cNvPr>
              <p:cNvSpPr/>
              <p:nvPr/>
            </p:nvSpPr>
            <p:spPr>
              <a:xfrm>
                <a:off x="7028803" y="2562089"/>
                <a:ext cx="290322" cy="290322"/>
              </a:xfrm>
              <a:prstGeom prst="ellipse">
                <a:avLst/>
              </a:prstGeom>
              <a:solidFill>
                <a:srgbClr val="003F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Aptos" panose="020B0004020202020204" pitchFamily="34" charset="0"/>
                  </a:rPr>
                  <a:t>5</a:t>
                </a:r>
                <a:endParaRPr lang="en-AU" sz="1200" dirty="0">
                  <a:latin typeface="Aptos" panose="020B0004020202020204" pitchFamily="34" charset="0"/>
                </a:endParaRPr>
              </a:p>
            </p:txBody>
          </p:sp>
        </p:grpSp>
        <p:pic>
          <p:nvPicPr>
            <p:cNvPr id="79" name="Picture 16" descr="Robot arm Generic Outline Color icon">
              <a:extLst>
                <a:ext uri="{FF2B5EF4-FFF2-40B4-BE49-F238E27FC236}">
                  <a16:creationId xmlns:a16="http://schemas.microsoft.com/office/drawing/2014/main" id="{94544B5E-DB0D-3452-A8BF-8FF9C6FCF6E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988378" y="5651017"/>
              <a:ext cx="497237" cy="497237"/>
            </a:xfrm>
            <a:prstGeom prst="rect">
              <a:avLst/>
            </a:prstGeom>
            <a:noFill/>
            <a:extLst>
              <a:ext uri="{909E8E84-426E-40DD-AFC4-6F175D3DCCD1}">
                <a14:hiddenFill xmlns:a14="http://schemas.microsoft.com/office/drawing/2010/main">
                  <a:solidFill>
                    <a:srgbClr val="FFFFFF"/>
                  </a:solidFill>
                </a14:hiddenFill>
              </a:ext>
            </a:extLst>
          </p:spPr>
        </p:pic>
      </p:grpSp>
      <p:sp>
        <p:nvSpPr>
          <p:cNvPr id="80" name="TextBox 79">
            <a:extLst>
              <a:ext uri="{FF2B5EF4-FFF2-40B4-BE49-F238E27FC236}">
                <a16:creationId xmlns:a16="http://schemas.microsoft.com/office/drawing/2014/main" id="{F3459DD7-E2E9-067A-6454-295D53365BE9}"/>
              </a:ext>
            </a:extLst>
          </p:cNvPr>
          <p:cNvSpPr txBox="1"/>
          <p:nvPr/>
        </p:nvSpPr>
        <p:spPr>
          <a:xfrm>
            <a:off x="6695864" y="878032"/>
            <a:ext cx="5082612" cy="307777"/>
          </a:xfrm>
          <a:prstGeom prst="rect">
            <a:avLst/>
          </a:prstGeom>
          <a:noFill/>
        </p:spPr>
        <p:txBody>
          <a:bodyPr wrap="square" rtlCol="0">
            <a:spAutoFit/>
          </a:bodyPr>
          <a:lstStyle/>
          <a:p>
            <a:r>
              <a:rPr lang="en-US" sz="1400" b="1" dirty="0">
                <a:solidFill>
                  <a:srgbClr val="00A3B4"/>
                </a:solidFill>
                <a:latin typeface="Aptos" panose="020B0004020202020204" pitchFamily="34" charset="0"/>
              </a:rPr>
              <a:t>BEC is an Electrical Design Engineering One Stop Shop</a:t>
            </a:r>
          </a:p>
        </p:txBody>
      </p:sp>
      <p:sp>
        <p:nvSpPr>
          <p:cNvPr id="81" name="TextBox 80">
            <a:extLst>
              <a:ext uri="{FF2B5EF4-FFF2-40B4-BE49-F238E27FC236}">
                <a16:creationId xmlns:a16="http://schemas.microsoft.com/office/drawing/2014/main" id="{3982EE69-6F82-C1FA-CEB6-D1C429E0E133}"/>
              </a:ext>
            </a:extLst>
          </p:cNvPr>
          <p:cNvSpPr txBox="1"/>
          <p:nvPr/>
        </p:nvSpPr>
        <p:spPr>
          <a:xfrm>
            <a:off x="9664111" y="1554958"/>
            <a:ext cx="1878549" cy="461665"/>
          </a:xfrm>
          <a:prstGeom prst="rect">
            <a:avLst/>
          </a:prstGeom>
          <a:noFill/>
        </p:spPr>
        <p:txBody>
          <a:bodyPr wrap="square" rtlCol="0">
            <a:spAutoFit/>
          </a:bodyPr>
          <a:lstStyle/>
          <a:p>
            <a:r>
              <a:rPr lang="en-US" sz="1200" dirty="0">
                <a:latin typeface="Aptos" panose="020B0004020202020204" pitchFamily="34" charset="0"/>
              </a:rPr>
              <a:t>BEC services all aspects of the asset life cycle:</a:t>
            </a:r>
          </a:p>
        </p:txBody>
      </p:sp>
      <p:sp>
        <p:nvSpPr>
          <p:cNvPr id="82" name="TextBox 81">
            <a:extLst>
              <a:ext uri="{FF2B5EF4-FFF2-40B4-BE49-F238E27FC236}">
                <a16:creationId xmlns:a16="http://schemas.microsoft.com/office/drawing/2014/main" id="{FB24DC93-DB4F-7176-5FA5-9E0F4C09381D}"/>
              </a:ext>
            </a:extLst>
          </p:cNvPr>
          <p:cNvSpPr txBox="1"/>
          <p:nvPr/>
        </p:nvSpPr>
        <p:spPr>
          <a:xfrm>
            <a:off x="10238085" y="3026647"/>
            <a:ext cx="668773" cy="276999"/>
          </a:xfrm>
          <a:prstGeom prst="rect">
            <a:avLst/>
          </a:prstGeom>
          <a:noFill/>
        </p:spPr>
        <p:txBody>
          <a:bodyPr wrap="none" rtlCol="0">
            <a:spAutoFit/>
          </a:bodyPr>
          <a:lstStyle/>
          <a:p>
            <a:pPr algn="ctr"/>
            <a:r>
              <a:rPr lang="en-US" sz="1200" b="1" dirty="0">
                <a:solidFill>
                  <a:schemeClr val="bg1"/>
                </a:solidFill>
                <a:latin typeface="Aptos" panose="020B0004020202020204" pitchFamily="34" charset="0"/>
              </a:rPr>
              <a:t>Design</a:t>
            </a:r>
            <a:endParaRPr lang="en-AU" sz="1200" b="1" dirty="0">
              <a:solidFill>
                <a:schemeClr val="bg1"/>
              </a:solidFill>
              <a:latin typeface="Aptos" panose="020B0004020202020204" pitchFamily="34" charset="0"/>
            </a:endParaRPr>
          </a:p>
        </p:txBody>
      </p:sp>
      <p:sp>
        <p:nvSpPr>
          <p:cNvPr id="83" name="TextBox 82">
            <a:extLst>
              <a:ext uri="{FF2B5EF4-FFF2-40B4-BE49-F238E27FC236}">
                <a16:creationId xmlns:a16="http://schemas.microsoft.com/office/drawing/2014/main" id="{1C37D458-9BD0-AD2E-A919-B3139E0F9DBC}"/>
              </a:ext>
            </a:extLst>
          </p:cNvPr>
          <p:cNvSpPr txBox="1"/>
          <p:nvPr/>
        </p:nvSpPr>
        <p:spPr>
          <a:xfrm>
            <a:off x="9844547" y="5796693"/>
            <a:ext cx="1455848" cy="276999"/>
          </a:xfrm>
          <a:prstGeom prst="rect">
            <a:avLst/>
          </a:prstGeom>
          <a:noFill/>
        </p:spPr>
        <p:txBody>
          <a:bodyPr wrap="none" rtlCol="0">
            <a:spAutoFit/>
          </a:bodyPr>
          <a:lstStyle/>
          <a:p>
            <a:pPr algn="ctr"/>
            <a:r>
              <a:rPr lang="en-US" sz="1200" b="1" dirty="0">
                <a:solidFill>
                  <a:schemeClr val="bg1"/>
                </a:solidFill>
                <a:latin typeface="Aptos" panose="020B0004020202020204" pitchFamily="34" charset="0"/>
              </a:rPr>
              <a:t>Decommissioning</a:t>
            </a:r>
            <a:endParaRPr lang="en-AU" sz="1200" b="1" dirty="0">
              <a:solidFill>
                <a:schemeClr val="bg1"/>
              </a:solidFill>
              <a:latin typeface="Aptos" panose="020B0004020202020204" pitchFamily="34" charset="0"/>
            </a:endParaRPr>
          </a:p>
        </p:txBody>
      </p:sp>
      <p:sp>
        <p:nvSpPr>
          <p:cNvPr id="84" name="TextBox 83">
            <a:extLst>
              <a:ext uri="{FF2B5EF4-FFF2-40B4-BE49-F238E27FC236}">
                <a16:creationId xmlns:a16="http://schemas.microsoft.com/office/drawing/2014/main" id="{B5FAECD7-0117-9324-CA77-5E6573C4E5D4}"/>
              </a:ext>
            </a:extLst>
          </p:cNvPr>
          <p:cNvSpPr txBox="1"/>
          <p:nvPr/>
        </p:nvSpPr>
        <p:spPr>
          <a:xfrm>
            <a:off x="9926450" y="4873345"/>
            <a:ext cx="1317220" cy="461665"/>
          </a:xfrm>
          <a:prstGeom prst="rect">
            <a:avLst/>
          </a:prstGeom>
          <a:noFill/>
        </p:spPr>
        <p:txBody>
          <a:bodyPr wrap="square" rtlCol="0">
            <a:spAutoFit/>
          </a:bodyPr>
          <a:lstStyle/>
          <a:p>
            <a:pPr algn="ctr"/>
            <a:r>
              <a:rPr lang="en-US" sz="1200" b="1" dirty="0">
                <a:solidFill>
                  <a:schemeClr val="bg1"/>
                </a:solidFill>
                <a:latin typeface="Aptos" panose="020B0004020202020204" pitchFamily="34" charset="0"/>
              </a:rPr>
              <a:t>Service &amp; Maintenance</a:t>
            </a:r>
            <a:endParaRPr lang="en-AU" sz="1200" b="1" dirty="0">
              <a:solidFill>
                <a:schemeClr val="bg1"/>
              </a:solidFill>
              <a:latin typeface="Aptos" panose="020B0004020202020204" pitchFamily="34" charset="0"/>
            </a:endParaRPr>
          </a:p>
        </p:txBody>
      </p:sp>
      <p:sp>
        <p:nvSpPr>
          <p:cNvPr id="85" name="TextBox 84">
            <a:extLst>
              <a:ext uri="{FF2B5EF4-FFF2-40B4-BE49-F238E27FC236}">
                <a16:creationId xmlns:a16="http://schemas.microsoft.com/office/drawing/2014/main" id="{97A2AC87-5A0E-3294-9E3F-5BC0BD3FC792}"/>
              </a:ext>
            </a:extLst>
          </p:cNvPr>
          <p:cNvSpPr txBox="1"/>
          <p:nvPr/>
        </p:nvSpPr>
        <p:spPr>
          <a:xfrm>
            <a:off x="10119269" y="2287964"/>
            <a:ext cx="906402" cy="276999"/>
          </a:xfrm>
          <a:prstGeom prst="rect">
            <a:avLst/>
          </a:prstGeom>
          <a:noFill/>
        </p:spPr>
        <p:txBody>
          <a:bodyPr wrap="none" rtlCol="0">
            <a:spAutoFit/>
          </a:bodyPr>
          <a:lstStyle/>
          <a:p>
            <a:pPr algn="ctr"/>
            <a:r>
              <a:rPr lang="en-US" sz="1200" b="1" dirty="0">
                <a:solidFill>
                  <a:schemeClr val="bg1"/>
                </a:solidFill>
                <a:latin typeface="Aptos" panose="020B0004020202020204" pitchFamily="34" charset="0"/>
              </a:rPr>
              <a:t>Feasibility</a:t>
            </a:r>
            <a:endParaRPr lang="en-AU" sz="1200" b="1" dirty="0">
              <a:solidFill>
                <a:schemeClr val="bg1"/>
              </a:solidFill>
              <a:latin typeface="Aptos" panose="020B0004020202020204" pitchFamily="34" charset="0"/>
            </a:endParaRPr>
          </a:p>
        </p:txBody>
      </p:sp>
      <p:sp>
        <p:nvSpPr>
          <p:cNvPr id="86" name="Arrow: Left-Right 85">
            <a:extLst>
              <a:ext uri="{FF2B5EF4-FFF2-40B4-BE49-F238E27FC236}">
                <a16:creationId xmlns:a16="http://schemas.microsoft.com/office/drawing/2014/main" id="{BB264AF5-2565-5212-A27A-FC438793A2BB}"/>
              </a:ext>
            </a:extLst>
          </p:cNvPr>
          <p:cNvSpPr/>
          <p:nvPr/>
        </p:nvSpPr>
        <p:spPr>
          <a:xfrm rot="16200000">
            <a:off x="10409103" y="2690646"/>
            <a:ext cx="293422" cy="169970"/>
          </a:xfrm>
          <a:prstGeom prst="leftRightArrow">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87" name="Arrow: Left-Right 86">
            <a:extLst>
              <a:ext uri="{FF2B5EF4-FFF2-40B4-BE49-F238E27FC236}">
                <a16:creationId xmlns:a16="http://schemas.microsoft.com/office/drawing/2014/main" id="{C4D8B036-13A8-C94E-9D1E-5477C396E3E0}"/>
              </a:ext>
            </a:extLst>
          </p:cNvPr>
          <p:cNvSpPr/>
          <p:nvPr/>
        </p:nvSpPr>
        <p:spPr>
          <a:xfrm rot="16200000">
            <a:off x="10409103" y="4557518"/>
            <a:ext cx="293422" cy="169970"/>
          </a:xfrm>
          <a:prstGeom prst="leftRightArrow">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88" name="Arrow: Left-Right 87">
            <a:extLst>
              <a:ext uri="{FF2B5EF4-FFF2-40B4-BE49-F238E27FC236}">
                <a16:creationId xmlns:a16="http://schemas.microsoft.com/office/drawing/2014/main" id="{5BD0FB34-632D-DACF-F8DB-54C435CDBF49}"/>
              </a:ext>
            </a:extLst>
          </p:cNvPr>
          <p:cNvSpPr/>
          <p:nvPr/>
        </p:nvSpPr>
        <p:spPr>
          <a:xfrm rot="16200000">
            <a:off x="10409103" y="5480866"/>
            <a:ext cx="293422" cy="169969"/>
          </a:xfrm>
          <a:prstGeom prst="leftRightArrow">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126" name="TextBox 125">
            <a:extLst>
              <a:ext uri="{FF2B5EF4-FFF2-40B4-BE49-F238E27FC236}">
                <a16:creationId xmlns:a16="http://schemas.microsoft.com/office/drawing/2014/main" id="{FADFC57D-C544-91F5-2561-75183B927F5D}"/>
              </a:ext>
            </a:extLst>
          </p:cNvPr>
          <p:cNvSpPr txBox="1"/>
          <p:nvPr/>
        </p:nvSpPr>
        <p:spPr>
          <a:xfrm>
            <a:off x="6702810" y="1524110"/>
            <a:ext cx="2536865" cy="461665"/>
          </a:xfrm>
          <a:prstGeom prst="rect">
            <a:avLst/>
          </a:prstGeom>
          <a:noFill/>
        </p:spPr>
        <p:txBody>
          <a:bodyPr wrap="square" rtlCol="0">
            <a:spAutoFit/>
          </a:bodyPr>
          <a:lstStyle/>
          <a:p>
            <a:r>
              <a:rPr lang="en-US" sz="1200" dirty="0">
                <a:latin typeface="Aptos" panose="020B0004020202020204" pitchFamily="34" charset="0"/>
              </a:rPr>
              <a:t>BEC offers a full suite of electrical design capabilities:  </a:t>
            </a:r>
          </a:p>
        </p:txBody>
      </p:sp>
      <p:sp>
        <p:nvSpPr>
          <p:cNvPr id="3" name="Rectangle: Rounded Corners 2">
            <a:extLst>
              <a:ext uri="{FF2B5EF4-FFF2-40B4-BE49-F238E27FC236}">
                <a16:creationId xmlns:a16="http://schemas.microsoft.com/office/drawing/2014/main" id="{123A34DD-019A-C8C3-4D27-EF6986806917}"/>
              </a:ext>
            </a:extLst>
          </p:cNvPr>
          <p:cNvSpPr/>
          <p:nvPr/>
        </p:nvSpPr>
        <p:spPr>
          <a:xfrm>
            <a:off x="344798" y="3161499"/>
            <a:ext cx="6005393" cy="3258226"/>
          </a:xfrm>
          <a:prstGeom prst="roundRect">
            <a:avLst>
              <a:gd name="adj" fmla="val 6328"/>
            </a:avLst>
          </a:prstGeom>
          <a:noFill/>
          <a:ln>
            <a:solidFill>
              <a:srgbClr val="00A3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5" name="Rectangle: Rounded Corners 4">
            <a:extLst>
              <a:ext uri="{FF2B5EF4-FFF2-40B4-BE49-F238E27FC236}">
                <a16:creationId xmlns:a16="http://schemas.microsoft.com/office/drawing/2014/main" id="{66333D74-7785-0765-5DCE-4B83B211400A}"/>
              </a:ext>
            </a:extLst>
          </p:cNvPr>
          <p:cNvSpPr/>
          <p:nvPr/>
        </p:nvSpPr>
        <p:spPr>
          <a:xfrm>
            <a:off x="6626911" y="1245060"/>
            <a:ext cx="5082613" cy="5174665"/>
          </a:xfrm>
          <a:prstGeom prst="roundRect">
            <a:avLst>
              <a:gd name="adj" fmla="val 3789"/>
            </a:avLst>
          </a:prstGeom>
          <a:noFill/>
          <a:ln>
            <a:solidFill>
              <a:srgbClr val="00A3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6" name="Arrow: Left-Right 5">
            <a:extLst>
              <a:ext uri="{FF2B5EF4-FFF2-40B4-BE49-F238E27FC236}">
                <a16:creationId xmlns:a16="http://schemas.microsoft.com/office/drawing/2014/main" id="{D0973DE4-2DDC-DB2F-4D33-3EA84C29B2F7}"/>
              </a:ext>
            </a:extLst>
          </p:cNvPr>
          <p:cNvSpPr/>
          <p:nvPr/>
        </p:nvSpPr>
        <p:spPr>
          <a:xfrm rot="16200000">
            <a:off x="10425759" y="3449503"/>
            <a:ext cx="293422" cy="169970"/>
          </a:xfrm>
          <a:prstGeom prst="leftRightArrow">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7" name="TextBox 6">
            <a:extLst>
              <a:ext uri="{FF2B5EF4-FFF2-40B4-BE49-F238E27FC236}">
                <a16:creationId xmlns:a16="http://schemas.microsoft.com/office/drawing/2014/main" id="{FADF6357-EB1D-AA9F-9E3E-A97AA53CDF70}"/>
              </a:ext>
            </a:extLst>
          </p:cNvPr>
          <p:cNvSpPr txBox="1"/>
          <p:nvPr/>
        </p:nvSpPr>
        <p:spPr>
          <a:xfrm>
            <a:off x="9648275" y="3765330"/>
            <a:ext cx="1848391" cy="646331"/>
          </a:xfrm>
          <a:prstGeom prst="rect">
            <a:avLst/>
          </a:prstGeom>
          <a:noFill/>
        </p:spPr>
        <p:txBody>
          <a:bodyPr wrap="none" rtlCol="0">
            <a:spAutoFit/>
          </a:bodyPr>
          <a:lstStyle/>
          <a:p>
            <a:pPr algn="ctr"/>
            <a:r>
              <a:rPr lang="en-US" sz="1200" b="1" dirty="0">
                <a:solidFill>
                  <a:schemeClr val="bg1"/>
                </a:solidFill>
                <a:latin typeface="Aptos" panose="020B0004020202020204" pitchFamily="34" charset="0"/>
              </a:rPr>
              <a:t>Installation Supervision</a:t>
            </a:r>
          </a:p>
          <a:p>
            <a:pPr algn="ctr"/>
            <a:r>
              <a:rPr lang="en-US" sz="1200" b="1" dirty="0">
                <a:solidFill>
                  <a:schemeClr val="bg1"/>
                </a:solidFill>
                <a:latin typeface="Aptos" panose="020B0004020202020204" pitchFamily="34" charset="0"/>
              </a:rPr>
              <a:t>&amp;</a:t>
            </a:r>
          </a:p>
          <a:p>
            <a:pPr algn="ctr"/>
            <a:r>
              <a:rPr lang="en-US" sz="1200" b="1" dirty="0">
                <a:solidFill>
                  <a:schemeClr val="bg1"/>
                </a:solidFill>
                <a:latin typeface="Aptos" panose="020B0004020202020204" pitchFamily="34" charset="0"/>
              </a:rPr>
              <a:t>Commissioning</a:t>
            </a:r>
            <a:endParaRPr lang="en-AU" sz="1200" b="1" dirty="0">
              <a:solidFill>
                <a:schemeClr val="bg1"/>
              </a:solidFill>
              <a:latin typeface="Aptos" panose="020B0004020202020204" pitchFamily="34" charset="0"/>
            </a:endParaRPr>
          </a:p>
        </p:txBody>
      </p:sp>
      <p:sp>
        <p:nvSpPr>
          <p:cNvPr id="8" name="Slide Number Placeholder 7">
            <a:extLst>
              <a:ext uri="{FF2B5EF4-FFF2-40B4-BE49-F238E27FC236}">
                <a16:creationId xmlns:a16="http://schemas.microsoft.com/office/drawing/2014/main" id="{E9C0747B-6671-A5D3-0873-26866E3829BC}"/>
              </a:ext>
            </a:extLst>
          </p:cNvPr>
          <p:cNvSpPr>
            <a:spLocks noGrp="1"/>
          </p:cNvSpPr>
          <p:nvPr>
            <p:ph type="sldNum" sz="quarter" idx="12"/>
          </p:nvPr>
        </p:nvSpPr>
        <p:spPr/>
        <p:txBody>
          <a:bodyPr/>
          <a:lstStyle/>
          <a:p>
            <a:fld id="{BFD7A0E7-078F-4AD0-A493-5B249F8993C7}" type="slidenum">
              <a:rPr lang="en-AU" smtClean="0"/>
              <a:t>2</a:t>
            </a:fld>
            <a:endParaRPr lang="en-AU" dirty="0"/>
          </a:p>
        </p:txBody>
      </p:sp>
      <p:pic>
        <p:nvPicPr>
          <p:cNvPr id="462" name="Picture 461" descr="A solar panel on a stand&#10;&#10;Description automatically generated">
            <a:extLst>
              <a:ext uri="{FF2B5EF4-FFF2-40B4-BE49-F238E27FC236}">
                <a16:creationId xmlns:a16="http://schemas.microsoft.com/office/drawing/2014/main" id="{47463CD4-DCB0-1709-12DA-2190BC89E3D4}"/>
              </a:ext>
            </a:extLst>
          </p:cNvPr>
          <p:cNvPicPr>
            <a:picLocks noChangeAspect="1"/>
          </p:cNvPicPr>
          <p:nvPr/>
        </p:nvPicPr>
        <p:blipFill rotWithShape="1">
          <a:blip r:embed="rId8">
            <a:extLst>
              <a:ext uri="{28A0092B-C50C-407E-A947-70E740481C1C}">
                <a14:useLocalDpi xmlns:a14="http://schemas.microsoft.com/office/drawing/2010/main" val="0"/>
              </a:ext>
            </a:extLst>
          </a:blip>
          <a:srcRect l="13855" t="23376" r="10162" b="22433"/>
          <a:stretch/>
        </p:blipFill>
        <p:spPr>
          <a:xfrm>
            <a:off x="8560733" y="2212681"/>
            <a:ext cx="848277" cy="604983"/>
          </a:xfrm>
          <a:prstGeom prst="rect">
            <a:avLst/>
          </a:prstGeom>
        </p:spPr>
      </p:pic>
    </p:spTree>
    <p:extLst>
      <p:ext uri="{BB962C8B-B14F-4D97-AF65-F5344CB8AC3E}">
        <p14:creationId xmlns:p14="http://schemas.microsoft.com/office/powerpoint/2010/main" val="3391480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71D48D-2A53-AFFD-4519-662A8CD17D8E}"/>
              </a:ext>
            </a:extLst>
          </p:cNvPr>
          <p:cNvGrpSpPr/>
          <p:nvPr/>
        </p:nvGrpSpPr>
        <p:grpSpPr>
          <a:xfrm>
            <a:off x="7192251" y="3156785"/>
            <a:ext cx="4553289" cy="1677304"/>
            <a:chOff x="255190" y="1117428"/>
            <a:chExt cx="2916000" cy="1522202"/>
          </a:xfrm>
        </p:grpSpPr>
        <p:sp>
          <p:nvSpPr>
            <p:cNvPr id="5" name="Rectangle 4">
              <a:extLst>
                <a:ext uri="{FF2B5EF4-FFF2-40B4-BE49-F238E27FC236}">
                  <a16:creationId xmlns:a16="http://schemas.microsoft.com/office/drawing/2014/main" id="{D61DB822-AF05-CDE8-0D95-E35948101B24}"/>
                </a:ext>
              </a:extLst>
            </p:cNvPr>
            <p:cNvSpPr/>
            <p:nvPr>
              <p:custDataLst>
                <p:tags r:id="rId21"/>
              </p:custDataLst>
            </p:nvPr>
          </p:nvSpPr>
          <p:spPr>
            <a:xfrm>
              <a:off x="255190" y="1368050"/>
              <a:ext cx="2916000" cy="1271580"/>
            </a:xfrm>
            <a:prstGeom prst="rect">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r"/>
              <a:endParaRPr lang="en-AU" sz="900" dirty="0">
                <a:latin typeface="Aptos" panose="020B0004020202020204" pitchFamily="34" charset="0"/>
              </a:endParaRPr>
            </a:p>
          </p:txBody>
        </p:sp>
        <p:sp>
          <p:nvSpPr>
            <p:cNvPr id="6" name="Rectangle: Diagonal Corners Rounded 5">
              <a:extLst>
                <a:ext uri="{FF2B5EF4-FFF2-40B4-BE49-F238E27FC236}">
                  <a16:creationId xmlns:a16="http://schemas.microsoft.com/office/drawing/2014/main" id="{6B600AA3-AFED-6974-3B60-030CDC9858B2}"/>
                </a:ext>
              </a:extLst>
            </p:cNvPr>
            <p:cNvSpPr/>
            <p:nvPr>
              <p:custDataLst>
                <p:tags r:id="rId22"/>
              </p:custDataLst>
            </p:nvPr>
          </p:nvSpPr>
          <p:spPr>
            <a:xfrm>
              <a:off x="255190" y="1117428"/>
              <a:ext cx="2916000" cy="253270"/>
            </a:xfrm>
            <a:prstGeom prst="round2DiagRect">
              <a:avLst/>
            </a:prstGeom>
            <a:solidFill>
              <a:srgbClr val="00A3B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r"/>
              <a:endParaRPr lang="en-AU" sz="900" dirty="0">
                <a:latin typeface="Aptos" panose="020B0004020202020204" pitchFamily="34" charset="0"/>
              </a:endParaRPr>
            </a:p>
          </p:txBody>
        </p:sp>
        <p:sp>
          <p:nvSpPr>
            <p:cNvPr id="7" name="TextBox 6">
              <a:extLst>
                <a:ext uri="{FF2B5EF4-FFF2-40B4-BE49-F238E27FC236}">
                  <a16:creationId xmlns:a16="http://schemas.microsoft.com/office/drawing/2014/main" id="{15D1D27B-A118-5EE5-C0D5-49B686A62F33}"/>
                </a:ext>
              </a:extLst>
            </p:cNvPr>
            <p:cNvSpPr txBox="1"/>
            <p:nvPr>
              <p:custDataLst>
                <p:tags r:id="rId23"/>
              </p:custDataLst>
            </p:nvPr>
          </p:nvSpPr>
          <p:spPr>
            <a:xfrm>
              <a:off x="818957" y="1160269"/>
              <a:ext cx="2269205" cy="167590"/>
            </a:xfrm>
            <a:prstGeom prst="rect">
              <a:avLst/>
            </a:prstGeom>
            <a:noFill/>
          </p:spPr>
          <p:txBody>
            <a:bodyPr wrap="square" lIns="0" tIns="0" rIns="0" bIns="0" rtlCol="0" anchor="ctr">
              <a:spAutoFit/>
            </a:bodyPr>
            <a:lstStyle/>
            <a:p>
              <a:pPr algn="r"/>
              <a:r>
                <a:rPr lang="en-US" sz="1200" b="1" dirty="0">
                  <a:solidFill>
                    <a:schemeClr val="bg1"/>
                  </a:solidFill>
                  <a:latin typeface="Aptos" panose="020B0004020202020204" pitchFamily="34" charset="0"/>
                  <a:ea typeface="Open Sans" panose="020B0606030504020204" pitchFamily="34" charset="0"/>
                  <a:cs typeface="Open Sans" panose="020B0606030504020204" pitchFamily="34" charset="0"/>
                </a:rPr>
                <a:t>Technology &amp; Innovation</a:t>
              </a:r>
              <a:endParaRPr lang="en-IN" sz="1200" b="1" dirty="0">
                <a:solidFill>
                  <a:schemeClr val="bg1"/>
                </a:solidFill>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1D61AF9A-1CB3-434A-D28E-F5F1C2F72ACE}"/>
                </a:ext>
              </a:extLst>
            </p:cNvPr>
            <p:cNvSpPr txBox="1">
              <a:spLocks/>
            </p:cNvSpPr>
            <p:nvPr>
              <p:custDataLst>
                <p:tags r:id="rId24"/>
              </p:custDataLst>
            </p:nvPr>
          </p:nvSpPr>
          <p:spPr>
            <a:xfrm flipH="1">
              <a:off x="1384480" y="1480920"/>
              <a:ext cx="1725553" cy="1083122"/>
            </a:xfrm>
            <a:prstGeom prst="rect">
              <a:avLst/>
            </a:prstGeom>
            <a:noFill/>
          </p:spPr>
          <p:txBody>
            <a:bodyPr wrap="square" lIns="0" tIns="0" rIns="0" bIns="0" rtlCol="0" anchor="t">
              <a:noAutofit/>
            </a:bodyPr>
            <a:lstStyle/>
            <a:p>
              <a:r>
                <a:rPr lang="en-US" sz="1100" dirty="0">
                  <a:latin typeface="Aptos" panose="020B0004020202020204" pitchFamily="34" charset="0"/>
                </a:rPr>
                <a:t>BEC develops custom, innovative technology-driven solutions using the latest sensor technology (lidar &amp; radar), networking and automation technology to address complex problems, to eliminate operational delays, increase throughput and improve safety.</a:t>
              </a:r>
            </a:p>
          </p:txBody>
        </p:sp>
      </p:grpSp>
      <p:grpSp>
        <p:nvGrpSpPr>
          <p:cNvPr id="9" name="Group 8">
            <a:extLst>
              <a:ext uri="{FF2B5EF4-FFF2-40B4-BE49-F238E27FC236}">
                <a16:creationId xmlns:a16="http://schemas.microsoft.com/office/drawing/2014/main" id="{EBCFE50A-AD4A-44D8-A248-B05F056D57AF}"/>
              </a:ext>
            </a:extLst>
          </p:cNvPr>
          <p:cNvGrpSpPr/>
          <p:nvPr/>
        </p:nvGrpSpPr>
        <p:grpSpPr>
          <a:xfrm>
            <a:off x="7172232" y="1347978"/>
            <a:ext cx="4573308" cy="1722963"/>
            <a:chOff x="255190" y="1117428"/>
            <a:chExt cx="2916000" cy="1522202"/>
          </a:xfrm>
        </p:grpSpPr>
        <p:sp>
          <p:nvSpPr>
            <p:cNvPr id="10" name="Rectangle 9">
              <a:extLst>
                <a:ext uri="{FF2B5EF4-FFF2-40B4-BE49-F238E27FC236}">
                  <a16:creationId xmlns:a16="http://schemas.microsoft.com/office/drawing/2014/main" id="{DD99242E-E984-1089-18FA-129AF28F21A8}"/>
                </a:ext>
              </a:extLst>
            </p:cNvPr>
            <p:cNvSpPr/>
            <p:nvPr>
              <p:custDataLst>
                <p:tags r:id="rId17"/>
              </p:custDataLst>
            </p:nvPr>
          </p:nvSpPr>
          <p:spPr>
            <a:xfrm>
              <a:off x="255190" y="1368050"/>
              <a:ext cx="2916000" cy="1271580"/>
            </a:xfrm>
            <a:prstGeom prst="rect">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r"/>
              <a:endParaRPr lang="en-AU" sz="900" dirty="0">
                <a:latin typeface="Aptos" panose="020B0004020202020204" pitchFamily="34" charset="0"/>
              </a:endParaRPr>
            </a:p>
          </p:txBody>
        </p:sp>
        <p:sp>
          <p:nvSpPr>
            <p:cNvPr id="11" name="Rectangle: Diagonal Corners Rounded 10">
              <a:extLst>
                <a:ext uri="{FF2B5EF4-FFF2-40B4-BE49-F238E27FC236}">
                  <a16:creationId xmlns:a16="http://schemas.microsoft.com/office/drawing/2014/main" id="{40D889C1-A72F-114B-FFC7-C8D2C99B4A63}"/>
                </a:ext>
              </a:extLst>
            </p:cNvPr>
            <p:cNvSpPr/>
            <p:nvPr>
              <p:custDataLst>
                <p:tags r:id="rId18"/>
              </p:custDataLst>
            </p:nvPr>
          </p:nvSpPr>
          <p:spPr>
            <a:xfrm>
              <a:off x="255190" y="1117428"/>
              <a:ext cx="2916000" cy="253270"/>
            </a:xfrm>
            <a:prstGeom prst="round2DiagRect">
              <a:avLst/>
            </a:prstGeom>
            <a:solidFill>
              <a:srgbClr val="00A3B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r"/>
              <a:endParaRPr lang="en-AU" sz="900" dirty="0">
                <a:latin typeface="Aptos" panose="020B0004020202020204" pitchFamily="34" charset="0"/>
              </a:endParaRPr>
            </a:p>
          </p:txBody>
        </p:sp>
        <p:sp>
          <p:nvSpPr>
            <p:cNvPr id="12" name="TextBox 11">
              <a:extLst>
                <a:ext uri="{FF2B5EF4-FFF2-40B4-BE49-F238E27FC236}">
                  <a16:creationId xmlns:a16="http://schemas.microsoft.com/office/drawing/2014/main" id="{BEC0C49D-993E-E230-4EF9-0DAE49F595D8}"/>
                </a:ext>
              </a:extLst>
            </p:cNvPr>
            <p:cNvSpPr txBox="1"/>
            <p:nvPr>
              <p:custDataLst>
                <p:tags r:id="rId19"/>
              </p:custDataLst>
            </p:nvPr>
          </p:nvSpPr>
          <p:spPr>
            <a:xfrm>
              <a:off x="1493358" y="1161165"/>
              <a:ext cx="1606706" cy="163149"/>
            </a:xfrm>
            <a:prstGeom prst="rect">
              <a:avLst/>
            </a:prstGeom>
            <a:noFill/>
          </p:spPr>
          <p:txBody>
            <a:bodyPr wrap="square" lIns="0" tIns="0" rIns="0" bIns="0" rtlCol="0" anchor="ctr">
              <a:spAutoFit/>
            </a:bodyPr>
            <a:lstStyle/>
            <a:p>
              <a:pPr algn="r"/>
              <a:r>
                <a:rPr lang="en-US" sz="1200" b="1" dirty="0">
                  <a:solidFill>
                    <a:schemeClr val="bg1"/>
                  </a:solidFill>
                  <a:latin typeface="Aptos" panose="020B0004020202020204" pitchFamily="34" charset="0"/>
                  <a:ea typeface="Open Sans" panose="020B0606030504020204" pitchFamily="34" charset="0"/>
                  <a:cs typeface="Open Sans" panose="020B0606030504020204" pitchFamily="34" charset="0"/>
                </a:rPr>
                <a:t>Automation &amp; Controls</a:t>
              </a:r>
              <a:endParaRPr lang="en-IN" sz="1200" b="1" dirty="0">
                <a:solidFill>
                  <a:schemeClr val="bg1"/>
                </a:solidFill>
                <a:latin typeface="Aptos" panose="020B0004020202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4BE5735D-76DA-1334-F384-89F563DA35FA}"/>
                </a:ext>
              </a:extLst>
            </p:cNvPr>
            <p:cNvSpPr txBox="1">
              <a:spLocks/>
            </p:cNvSpPr>
            <p:nvPr>
              <p:custDataLst>
                <p:tags r:id="rId20"/>
              </p:custDataLst>
            </p:nvPr>
          </p:nvSpPr>
          <p:spPr>
            <a:xfrm flipH="1">
              <a:off x="1233560" y="1480920"/>
              <a:ext cx="1876477" cy="1083122"/>
            </a:xfrm>
            <a:prstGeom prst="rect">
              <a:avLst/>
            </a:prstGeom>
            <a:noFill/>
          </p:spPr>
          <p:txBody>
            <a:bodyPr wrap="square" lIns="0" tIns="0" rIns="0" bIns="0" rtlCol="0" anchor="t">
              <a:noAutofit/>
            </a:bodyPr>
            <a:lstStyle/>
            <a:p>
              <a:r>
                <a:rPr lang="en-US" sz="1100" dirty="0">
                  <a:latin typeface="Aptos" panose="020B0004020202020204" pitchFamily="34" charset="0"/>
                </a:rPr>
                <a:t>BEC harnesses sophisticated technology to deliver customised, automated systems with noticeable cost benefits.  BEC is an </a:t>
              </a:r>
              <a:r>
                <a:rPr lang="en-AU" sz="1100" dirty="0">
                  <a:latin typeface="Aptos" panose="020B0004020202020204" pitchFamily="34" charset="0"/>
                </a:rPr>
                <a:t>industry-recognised</a:t>
              </a:r>
              <a:r>
                <a:rPr lang="en-US" sz="1100" dirty="0">
                  <a:latin typeface="Aptos" panose="020B0004020202020204" pitchFamily="34" charset="0"/>
                </a:rPr>
                <a:t> system integrator and supplier for all major manufacturers of control and automation systems, including Allen Bradley, GE, Rockwell Automation, Schneider and Emerson. </a:t>
              </a:r>
            </a:p>
          </p:txBody>
        </p:sp>
      </p:grpSp>
      <p:grpSp>
        <p:nvGrpSpPr>
          <p:cNvPr id="14" name="Group 13">
            <a:extLst>
              <a:ext uri="{FF2B5EF4-FFF2-40B4-BE49-F238E27FC236}">
                <a16:creationId xmlns:a16="http://schemas.microsoft.com/office/drawing/2014/main" id="{AD40ACD7-CA2C-94F0-D7B6-B12EB0367185}"/>
              </a:ext>
            </a:extLst>
          </p:cNvPr>
          <p:cNvGrpSpPr/>
          <p:nvPr/>
        </p:nvGrpSpPr>
        <p:grpSpPr>
          <a:xfrm>
            <a:off x="7172232" y="4926652"/>
            <a:ext cx="4580852" cy="1611370"/>
            <a:chOff x="255190" y="1117428"/>
            <a:chExt cx="2916000" cy="1522202"/>
          </a:xfrm>
        </p:grpSpPr>
        <p:sp>
          <p:nvSpPr>
            <p:cNvPr id="15" name="Rectangle 14">
              <a:extLst>
                <a:ext uri="{FF2B5EF4-FFF2-40B4-BE49-F238E27FC236}">
                  <a16:creationId xmlns:a16="http://schemas.microsoft.com/office/drawing/2014/main" id="{12AD5F11-6811-745B-BC6A-C89432168089}"/>
                </a:ext>
              </a:extLst>
            </p:cNvPr>
            <p:cNvSpPr/>
            <p:nvPr>
              <p:custDataLst>
                <p:tags r:id="rId13"/>
              </p:custDataLst>
            </p:nvPr>
          </p:nvSpPr>
          <p:spPr>
            <a:xfrm>
              <a:off x="255190" y="1368050"/>
              <a:ext cx="2916000" cy="1271580"/>
            </a:xfrm>
            <a:prstGeom prst="rect">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r"/>
              <a:endParaRPr lang="en-AU" sz="900" dirty="0">
                <a:latin typeface="Aptos" panose="020B0004020202020204" pitchFamily="34" charset="0"/>
              </a:endParaRPr>
            </a:p>
          </p:txBody>
        </p:sp>
        <p:sp>
          <p:nvSpPr>
            <p:cNvPr id="16" name="Rectangle: Diagonal Corners Rounded 15">
              <a:extLst>
                <a:ext uri="{FF2B5EF4-FFF2-40B4-BE49-F238E27FC236}">
                  <a16:creationId xmlns:a16="http://schemas.microsoft.com/office/drawing/2014/main" id="{C040AC63-D497-384B-A028-BD1DC75A3B1D}"/>
                </a:ext>
              </a:extLst>
            </p:cNvPr>
            <p:cNvSpPr/>
            <p:nvPr>
              <p:custDataLst>
                <p:tags r:id="rId14"/>
              </p:custDataLst>
            </p:nvPr>
          </p:nvSpPr>
          <p:spPr>
            <a:xfrm>
              <a:off x="255190" y="1117428"/>
              <a:ext cx="2916000" cy="253270"/>
            </a:xfrm>
            <a:prstGeom prst="round2DiagRect">
              <a:avLst/>
            </a:prstGeom>
            <a:solidFill>
              <a:srgbClr val="00A3B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r"/>
              <a:endParaRPr lang="en-AU" sz="900" dirty="0">
                <a:latin typeface="Aptos" panose="020B0004020202020204" pitchFamily="34" charset="0"/>
              </a:endParaRPr>
            </a:p>
          </p:txBody>
        </p:sp>
        <p:sp>
          <p:nvSpPr>
            <p:cNvPr id="17" name="TextBox 16">
              <a:extLst>
                <a:ext uri="{FF2B5EF4-FFF2-40B4-BE49-F238E27FC236}">
                  <a16:creationId xmlns:a16="http://schemas.microsoft.com/office/drawing/2014/main" id="{15529E92-DF0A-6F93-C060-33497A3DA642}"/>
                </a:ext>
              </a:extLst>
            </p:cNvPr>
            <p:cNvSpPr txBox="1"/>
            <p:nvPr>
              <p:custDataLst>
                <p:tags r:id="rId15"/>
              </p:custDataLst>
            </p:nvPr>
          </p:nvSpPr>
          <p:spPr>
            <a:xfrm>
              <a:off x="841120" y="1166345"/>
              <a:ext cx="2269205" cy="174447"/>
            </a:xfrm>
            <a:prstGeom prst="rect">
              <a:avLst/>
            </a:prstGeom>
            <a:noFill/>
          </p:spPr>
          <p:txBody>
            <a:bodyPr wrap="square" lIns="0" tIns="0" rIns="0" bIns="0" rtlCol="0" anchor="ctr">
              <a:spAutoFit/>
            </a:bodyPr>
            <a:lstStyle/>
            <a:p>
              <a:pPr algn="r"/>
              <a:r>
                <a:rPr lang="en-US" sz="1200" b="1" dirty="0">
                  <a:solidFill>
                    <a:schemeClr val="bg1"/>
                  </a:solidFill>
                  <a:latin typeface="Aptos" panose="020B0004020202020204" pitchFamily="34" charset="0"/>
                  <a:ea typeface="Open Sans" panose="020B0606030504020204" pitchFamily="34" charset="0"/>
                  <a:cs typeface="Open Sans" panose="020B0606030504020204" pitchFamily="34" charset="0"/>
                </a:rPr>
                <a:t>Design &amp; Drafting</a:t>
              </a:r>
              <a:endParaRPr lang="en-IN" sz="1200" b="1" dirty="0">
                <a:solidFill>
                  <a:schemeClr val="bg1"/>
                </a:solidFill>
                <a:latin typeface="Aptos" panose="020B0004020202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BEA49215-75CA-AA6E-3013-B40D0510BC67}"/>
                </a:ext>
              </a:extLst>
            </p:cNvPr>
            <p:cNvSpPr txBox="1">
              <a:spLocks/>
            </p:cNvSpPr>
            <p:nvPr>
              <p:custDataLst>
                <p:tags r:id="rId16"/>
              </p:custDataLst>
            </p:nvPr>
          </p:nvSpPr>
          <p:spPr>
            <a:xfrm flipH="1">
              <a:off x="1085160" y="1496124"/>
              <a:ext cx="2063501" cy="1083122"/>
            </a:xfrm>
            <a:prstGeom prst="rect">
              <a:avLst/>
            </a:prstGeom>
            <a:noFill/>
          </p:spPr>
          <p:txBody>
            <a:bodyPr wrap="square" lIns="0" tIns="0" rIns="0" bIns="0" rtlCol="0" anchor="t">
              <a:noAutofit/>
            </a:bodyPr>
            <a:lstStyle/>
            <a:p>
              <a:pPr>
                <a:spcAft>
                  <a:spcPts val="400"/>
                </a:spcAft>
              </a:pPr>
              <a:r>
                <a:rPr lang="en-US" sz="1100" dirty="0">
                  <a:latin typeface="Aptos" panose="020B0004020202020204" pitchFamily="34" charset="0"/>
                </a:rPr>
                <a:t>The design drafting team works side by side with the BEC engineers to ensure a complete, compliant and fully documented electrical design package. </a:t>
              </a:r>
            </a:p>
            <a:p>
              <a:r>
                <a:rPr lang="en-US" sz="1100" dirty="0">
                  <a:latin typeface="Aptos" panose="020B0004020202020204" pitchFamily="34" charset="0"/>
                </a:rPr>
                <a:t>The team has expertise in electrical design, 3D modelling and site as-built using design software including AutoCAD, MicroStation and Navisworks.</a:t>
              </a:r>
            </a:p>
            <a:p>
              <a:pPr algn="r"/>
              <a:endParaRPr lang="en-US" sz="1100" dirty="0">
                <a:latin typeface="Aptos" panose="020B0004020202020204" pitchFamily="34" charset="0"/>
              </a:endParaRPr>
            </a:p>
          </p:txBody>
        </p:sp>
      </p:grpSp>
      <p:grpSp>
        <p:nvGrpSpPr>
          <p:cNvPr id="19" name="Group 18">
            <a:extLst>
              <a:ext uri="{FF2B5EF4-FFF2-40B4-BE49-F238E27FC236}">
                <a16:creationId xmlns:a16="http://schemas.microsoft.com/office/drawing/2014/main" id="{C7342879-1C04-E1F4-14DF-5FDFBDBD14D7}"/>
              </a:ext>
            </a:extLst>
          </p:cNvPr>
          <p:cNvGrpSpPr/>
          <p:nvPr/>
        </p:nvGrpSpPr>
        <p:grpSpPr>
          <a:xfrm>
            <a:off x="473551" y="3156785"/>
            <a:ext cx="4771109" cy="1677304"/>
            <a:chOff x="255190" y="1117428"/>
            <a:chExt cx="2916000" cy="1522202"/>
          </a:xfrm>
        </p:grpSpPr>
        <p:sp>
          <p:nvSpPr>
            <p:cNvPr id="20" name="Rectangle 19">
              <a:extLst>
                <a:ext uri="{FF2B5EF4-FFF2-40B4-BE49-F238E27FC236}">
                  <a16:creationId xmlns:a16="http://schemas.microsoft.com/office/drawing/2014/main" id="{51E2001B-1771-C7F8-D29C-E9BB99197873}"/>
                </a:ext>
              </a:extLst>
            </p:cNvPr>
            <p:cNvSpPr/>
            <p:nvPr>
              <p:custDataLst>
                <p:tags r:id="rId9"/>
              </p:custDataLst>
            </p:nvPr>
          </p:nvSpPr>
          <p:spPr>
            <a:xfrm>
              <a:off x="255190" y="1368050"/>
              <a:ext cx="2916000" cy="1271580"/>
            </a:xfrm>
            <a:prstGeom prst="rect">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en-AU" sz="900" dirty="0">
                <a:latin typeface="Aptos" panose="020B0004020202020204" pitchFamily="34" charset="0"/>
              </a:endParaRPr>
            </a:p>
          </p:txBody>
        </p:sp>
        <p:sp>
          <p:nvSpPr>
            <p:cNvPr id="21" name="Rectangle: Diagonal Corners Rounded 20">
              <a:extLst>
                <a:ext uri="{FF2B5EF4-FFF2-40B4-BE49-F238E27FC236}">
                  <a16:creationId xmlns:a16="http://schemas.microsoft.com/office/drawing/2014/main" id="{059ED82A-8A29-BB80-3415-BE84D9468DFF}"/>
                </a:ext>
              </a:extLst>
            </p:cNvPr>
            <p:cNvSpPr/>
            <p:nvPr>
              <p:custDataLst>
                <p:tags r:id="rId10"/>
              </p:custDataLst>
            </p:nvPr>
          </p:nvSpPr>
          <p:spPr>
            <a:xfrm>
              <a:off x="255190" y="1117428"/>
              <a:ext cx="2916000" cy="253270"/>
            </a:xfrm>
            <a:prstGeom prst="round2DiagRect">
              <a:avLst/>
            </a:prstGeom>
            <a:solidFill>
              <a:srgbClr val="00A3B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en-AU" sz="900" dirty="0">
                <a:latin typeface="Aptos" panose="020B0004020202020204" pitchFamily="34" charset="0"/>
              </a:endParaRPr>
            </a:p>
          </p:txBody>
        </p:sp>
        <p:sp>
          <p:nvSpPr>
            <p:cNvPr id="22" name="TextBox 21">
              <a:extLst>
                <a:ext uri="{FF2B5EF4-FFF2-40B4-BE49-F238E27FC236}">
                  <a16:creationId xmlns:a16="http://schemas.microsoft.com/office/drawing/2014/main" id="{A3C20C38-3D0E-7D65-ACD8-8BEE618ADED6}"/>
                </a:ext>
              </a:extLst>
            </p:cNvPr>
            <p:cNvSpPr txBox="1"/>
            <p:nvPr>
              <p:custDataLst>
                <p:tags r:id="rId11"/>
              </p:custDataLst>
            </p:nvPr>
          </p:nvSpPr>
          <p:spPr>
            <a:xfrm>
              <a:off x="366360" y="1160269"/>
              <a:ext cx="2269205" cy="167590"/>
            </a:xfrm>
            <a:prstGeom prst="rect">
              <a:avLst/>
            </a:prstGeom>
            <a:noFill/>
          </p:spPr>
          <p:txBody>
            <a:bodyPr wrap="square" lIns="0" tIns="0" rIns="0" bIns="0" rtlCol="0" anchor="ctr">
              <a:spAutoFit/>
            </a:bodyPr>
            <a:lstStyle/>
            <a:p>
              <a:r>
                <a:rPr lang="en-US" sz="1200" b="1" dirty="0">
                  <a:solidFill>
                    <a:schemeClr val="bg1"/>
                  </a:solidFill>
                  <a:latin typeface="Aptos" panose="020B0004020202020204" pitchFamily="34" charset="0"/>
                  <a:ea typeface="Open Sans" panose="020B0606030504020204" pitchFamily="34" charset="0"/>
                  <a:cs typeface="Open Sans" panose="020B0606030504020204" pitchFamily="34" charset="0"/>
                </a:rPr>
                <a:t>Power Systems &amp; Generation</a:t>
              </a:r>
              <a:endParaRPr lang="en-IN" sz="1200" b="1" dirty="0">
                <a:solidFill>
                  <a:schemeClr val="bg1"/>
                </a:solidFill>
                <a:latin typeface="Aptos" panose="020B0004020202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6498CD7-B48C-A48B-EB7B-095934F1EF3C}"/>
                </a:ext>
              </a:extLst>
            </p:cNvPr>
            <p:cNvSpPr txBox="1">
              <a:spLocks/>
            </p:cNvSpPr>
            <p:nvPr>
              <p:custDataLst>
                <p:tags r:id="rId12"/>
              </p:custDataLst>
            </p:nvPr>
          </p:nvSpPr>
          <p:spPr>
            <a:xfrm flipH="1">
              <a:off x="354511" y="1480920"/>
              <a:ext cx="1690055" cy="1083122"/>
            </a:xfrm>
            <a:prstGeom prst="rect">
              <a:avLst/>
            </a:prstGeom>
            <a:noFill/>
          </p:spPr>
          <p:txBody>
            <a:bodyPr wrap="square" lIns="0" tIns="0" rIns="0" bIns="0" rtlCol="0" anchor="t">
              <a:noAutofit/>
            </a:bodyPr>
            <a:lstStyle/>
            <a:p>
              <a:r>
                <a:rPr lang="en-US" sz="1100" dirty="0">
                  <a:latin typeface="Aptos" panose="020B0004020202020204" pitchFamily="34" charset="0"/>
                </a:rPr>
                <a:t>All projects depend on a safe and reliable power system.   BEC’s power systems group provides comprehensive engineering solutions for project networks, including grid connection requirements for new plants and network design for utility infrastructure upgrades.</a:t>
              </a:r>
              <a:endParaRPr lang="en-AU" sz="1100" dirty="0">
                <a:latin typeface="Aptos" panose="020B0004020202020204" pitchFamily="34" charset="0"/>
              </a:endParaRPr>
            </a:p>
            <a:p>
              <a:r>
                <a:rPr lang="en-US" sz="1100" dirty="0">
                  <a:latin typeface="Aptos" panose="020B0004020202020204" pitchFamily="34" charset="0"/>
                </a:rPr>
                <a:t> </a:t>
              </a:r>
            </a:p>
          </p:txBody>
        </p:sp>
      </p:grpSp>
      <p:grpSp>
        <p:nvGrpSpPr>
          <p:cNvPr id="24" name="Group 23">
            <a:extLst>
              <a:ext uri="{FF2B5EF4-FFF2-40B4-BE49-F238E27FC236}">
                <a16:creationId xmlns:a16="http://schemas.microsoft.com/office/drawing/2014/main" id="{C4C92FD5-D96F-007C-1294-041027C61E8A}"/>
              </a:ext>
            </a:extLst>
          </p:cNvPr>
          <p:cNvGrpSpPr/>
          <p:nvPr/>
        </p:nvGrpSpPr>
        <p:grpSpPr>
          <a:xfrm>
            <a:off x="481095" y="1347978"/>
            <a:ext cx="4552320" cy="1722963"/>
            <a:chOff x="255190" y="1117428"/>
            <a:chExt cx="2916000" cy="1522202"/>
          </a:xfrm>
        </p:grpSpPr>
        <p:sp>
          <p:nvSpPr>
            <p:cNvPr id="25" name="Rectangle 24">
              <a:extLst>
                <a:ext uri="{FF2B5EF4-FFF2-40B4-BE49-F238E27FC236}">
                  <a16:creationId xmlns:a16="http://schemas.microsoft.com/office/drawing/2014/main" id="{13DC836C-E8B5-5BCC-9B8F-CC93F3A47599}"/>
                </a:ext>
              </a:extLst>
            </p:cNvPr>
            <p:cNvSpPr/>
            <p:nvPr>
              <p:custDataLst>
                <p:tags r:id="rId5"/>
              </p:custDataLst>
            </p:nvPr>
          </p:nvSpPr>
          <p:spPr>
            <a:xfrm>
              <a:off x="255190" y="1368050"/>
              <a:ext cx="2916000" cy="1271580"/>
            </a:xfrm>
            <a:prstGeom prst="rect">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en-AU" sz="900" dirty="0">
                <a:latin typeface="Aptos" panose="020B0004020202020204" pitchFamily="34" charset="0"/>
              </a:endParaRPr>
            </a:p>
          </p:txBody>
        </p:sp>
        <p:sp>
          <p:nvSpPr>
            <p:cNvPr id="26" name="Rectangle: Diagonal Corners Rounded 25">
              <a:extLst>
                <a:ext uri="{FF2B5EF4-FFF2-40B4-BE49-F238E27FC236}">
                  <a16:creationId xmlns:a16="http://schemas.microsoft.com/office/drawing/2014/main" id="{83A7E934-AFEC-10C8-3064-4EDB8596BB87}"/>
                </a:ext>
              </a:extLst>
            </p:cNvPr>
            <p:cNvSpPr/>
            <p:nvPr>
              <p:custDataLst>
                <p:tags r:id="rId6"/>
              </p:custDataLst>
            </p:nvPr>
          </p:nvSpPr>
          <p:spPr>
            <a:xfrm>
              <a:off x="255190" y="1117428"/>
              <a:ext cx="2916000" cy="253270"/>
            </a:xfrm>
            <a:prstGeom prst="round2DiagRect">
              <a:avLst/>
            </a:prstGeom>
            <a:solidFill>
              <a:srgbClr val="00A3B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en-AU" sz="900" dirty="0">
                <a:latin typeface="Aptos" panose="020B0004020202020204" pitchFamily="34" charset="0"/>
              </a:endParaRPr>
            </a:p>
          </p:txBody>
        </p:sp>
        <p:sp>
          <p:nvSpPr>
            <p:cNvPr id="27" name="TextBox 26">
              <a:extLst>
                <a:ext uri="{FF2B5EF4-FFF2-40B4-BE49-F238E27FC236}">
                  <a16:creationId xmlns:a16="http://schemas.microsoft.com/office/drawing/2014/main" id="{7CFF723E-E37B-63B0-BD7C-E70B582DBE33}"/>
                </a:ext>
              </a:extLst>
            </p:cNvPr>
            <p:cNvSpPr txBox="1"/>
            <p:nvPr>
              <p:custDataLst>
                <p:tags r:id="rId7"/>
              </p:custDataLst>
            </p:nvPr>
          </p:nvSpPr>
          <p:spPr>
            <a:xfrm>
              <a:off x="366360" y="1162489"/>
              <a:ext cx="1606706" cy="163149"/>
            </a:xfrm>
            <a:prstGeom prst="rect">
              <a:avLst/>
            </a:prstGeom>
            <a:noFill/>
          </p:spPr>
          <p:txBody>
            <a:bodyPr wrap="square" lIns="0" tIns="0" rIns="0" bIns="0" rtlCol="0" anchor="ctr">
              <a:spAutoFit/>
            </a:bodyPr>
            <a:lstStyle/>
            <a:p>
              <a:r>
                <a:rPr lang="en-US" sz="1200" b="1" dirty="0">
                  <a:solidFill>
                    <a:schemeClr val="bg1"/>
                  </a:solidFill>
                  <a:latin typeface="Aptos" panose="020B0004020202020204" pitchFamily="34" charset="0"/>
                  <a:ea typeface="Open Sans" panose="020B0606030504020204" pitchFamily="34" charset="0"/>
                  <a:cs typeface="Open Sans" panose="020B0606030504020204" pitchFamily="34" charset="0"/>
                </a:rPr>
                <a:t>Electrical &amp; Instrumentation</a:t>
              </a:r>
              <a:endParaRPr lang="en-IN" sz="1200" b="1" dirty="0">
                <a:solidFill>
                  <a:schemeClr val="bg1"/>
                </a:solidFill>
                <a:latin typeface="Aptos" panose="020B0004020202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2547FD0E-67BA-6586-DBEA-A59AE259950C}"/>
                </a:ext>
              </a:extLst>
            </p:cNvPr>
            <p:cNvSpPr txBox="1">
              <a:spLocks/>
            </p:cNvSpPr>
            <p:nvPr>
              <p:custDataLst>
                <p:tags r:id="rId8"/>
              </p:custDataLst>
            </p:nvPr>
          </p:nvSpPr>
          <p:spPr>
            <a:xfrm flipH="1">
              <a:off x="371049" y="1480920"/>
              <a:ext cx="1875782" cy="1083122"/>
            </a:xfrm>
            <a:prstGeom prst="rect">
              <a:avLst/>
            </a:prstGeom>
            <a:noFill/>
          </p:spPr>
          <p:txBody>
            <a:bodyPr wrap="square" lIns="0" tIns="0" rIns="0" bIns="0" rtlCol="0" anchor="t">
              <a:noAutofit/>
            </a:bodyPr>
            <a:lstStyle/>
            <a:p>
              <a:r>
                <a:rPr lang="en-US" sz="1100" dirty="0">
                  <a:latin typeface="Aptos" panose="020B0004020202020204" pitchFamily="34" charset="0"/>
                </a:rPr>
                <a:t>As a preferred engineering solutions provider to the mining industry, BEC has the capability to deliver electrical engineering solutions from design through to implementation, ranging from small infrastructure upgrades to highly complex generation and distribution projects, together with ongoing technical support.</a:t>
              </a:r>
              <a:endParaRPr lang="en-AU" sz="1100" dirty="0">
                <a:latin typeface="Aptos" panose="020B0004020202020204" pitchFamily="34" charset="0"/>
              </a:endParaRPr>
            </a:p>
          </p:txBody>
        </p:sp>
      </p:grpSp>
      <p:grpSp>
        <p:nvGrpSpPr>
          <p:cNvPr id="29" name="Group 28">
            <a:extLst>
              <a:ext uri="{FF2B5EF4-FFF2-40B4-BE49-F238E27FC236}">
                <a16:creationId xmlns:a16="http://schemas.microsoft.com/office/drawing/2014/main" id="{047993A8-9E0F-AFBA-02D2-7FF7EB96EA83}"/>
              </a:ext>
            </a:extLst>
          </p:cNvPr>
          <p:cNvGrpSpPr/>
          <p:nvPr/>
        </p:nvGrpSpPr>
        <p:grpSpPr>
          <a:xfrm>
            <a:off x="473551" y="4926652"/>
            <a:ext cx="4552320" cy="1611370"/>
            <a:chOff x="255190" y="1117428"/>
            <a:chExt cx="2916000" cy="1522202"/>
          </a:xfrm>
        </p:grpSpPr>
        <p:sp>
          <p:nvSpPr>
            <p:cNvPr id="30" name="Rectangle 29">
              <a:extLst>
                <a:ext uri="{FF2B5EF4-FFF2-40B4-BE49-F238E27FC236}">
                  <a16:creationId xmlns:a16="http://schemas.microsoft.com/office/drawing/2014/main" id="{E57AD613-60A2-8781-DF61-25D4ABBB45C9}"/>
                </a:ext>
              </a:extLst>
            </p:cNvPr>
            <p:cNvSpPr/>
            <p:nvPr>
              <p:custDataLst>
                <p:tags r:id="rId1"/>
              </p:custDataLst>
            </p:nvPr>
          </p:nvSpPr>
          <p:spPr>
            <a:xfrm>
              <a:off x="255190" y="1368050"/>
              <a:ext cx="2916000" cy="1271580"/>
            </a:xfrm>
            <a:prstGeom prst="rect">
              <a:avLst/>
            </a:prstGeom>
            <a:solidFill>
              <a:schemeClr val="bg1">
                <a:lumMod val="9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en-AU" sz="900" dirty="0">
                <a:latin typeface="Aptos" panose="020B0004020202020204" pitchFamily="34" charset="0"/>
              </a:endParaRPr>
            </a:p>
          </p:txBody>
        </p:sp>
        <p:sp>
          <p:nvSpPr>
            <p:cNvPr id="31" name="Rectangle: Diagonal Corners Rounded 30">
              <a:extLst>
                <a:ext uri="{FF2B5EF4-FFF2-40B4-BE49-F238E27FC236}">
                  <a16:creationId xmlns:a16="http://schemas.microsoft.com/office/drawing/2014/main" id="{7B552B34-95F6-AF20-96E6-E97F900F0CA0}"/>
                </a:ext>
              </a:extLst>
            </p:cNvPr>
            <p:cNvSpPr/>
            <p:nvPr>
              <p:custDataLst>
                <p:tags r:id="rId2"/>
              </p:custDataLst>
            </p:nvPr>
          </p:nvSpPr>
          <p:spPr>
            <a:xfrm>
              <a:off x="255190" y="1117428"/>
              <a:ext cx="2916000" cy="253270"/>
            </a:xfrm>
            <a:prstGeom prst="round2DiagRect">
              <a:avLst/>
            </a:prstGeom>
            <a:solidFill>
              <a:srgbClr val="00A3B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p>
              <a:pPr algn="ctr"/>
              <a:endParaRPr lang="en-AU" sz="900" dirty="0">
                <a:latin typeface="Aptos" panose="020B0004020202020204" pitchFamily="34" charset="0"/>
              </a:endParaRPr>
            </a:p>
          </p:txBody>
        </p:sp>
        <p:sp>
          <p:nvSpPr>
            <p:cNvPr id="32" name="TextBox 31">
              <a:extLst>
                <a:ext uri="{FF2B5EF4-FFF2-40B4-BE49-F238E27FC236}">
                  <a16:creationId xmlns:a16="http://schemas.microsoft.com/office/drawing/2014/main" id="{C42BFDB2-5C88-96CE-51E7-99E05187169E}"/>
                </a:ext>
              </a:extLst>
            </p:cNvPr>
            <p:cNvSpPr txBox="1"/>
            <p:nvPr>
              <p:custDataLst>
                <p:tags r:id="rId3"/>
              </p:custDataLst>
            </p:nvPr>
          </p:nvSpPr>
          <p:spPr>
            <a:xfrm>
              <a:off x="366360" y="1156839"/>
              <a:ext cx="2269205" cy="174447"/>
            </a:xfrm>
            <a:prstGeom prst="rect">
              <a:avLst/>
            </a:prstGeom>
            <a:noFill/>
          </p:spPr>
          <p:txBody>
            <a:bodyPr wrap="square" lIns="0" tIns="0" rIns="0" bIns="0" rtlCol="0" anchor="ctr">
              <a:spAutoFit/>
            </a:bodyPr>
            <a:lstStyle/>
            <a:p>
              <a:r>
                <a:rPr lang="en-US" sz="1200" b="1" dirty="0">
                  <a:solidFill>
                    <a:schemeClr val="bg1"/>
                  </a:solidFill>
                  <a:latin typeface="Aptos" panose="020B0004020202020204" pitchFamily="34" charset="0"/>
                  <a:ea typeface="Open Sans" panose="020B0606030504020204" pitchFamily="34" charset="0"/>
                  <a:cs typeface="Open Sans" panose="020B0606030504020204" pitchFamily="34" charset="0"/>
                </a:rPr>
                <a:t>Project Services &amp; Support</a:t>
              </a:r>
              <a:endParaRPr lang="en-IN" sz="1200" b="1" dirty="0">
                <a:solidFill>
                  <a:schemeClr val="bg1"/>
                </a:solidFill>
                <a:latin typeface="Aptos" panose="020B0004020202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42EFF69E-82F0-343C-DA94-011CF05C811D}"/>
                </a:ext>
              </a:extLst>
            </p:cNvPr>
            <p:cNvSpPr txBox="1">
              <a:spLocks/>
            </p:cNvSpPr>
            <p:nvPr>
              <p:custDataLst>
                <p:tags r:id="rId4"/>
              </p:custDataLst>
            </p:nvPr>
          </p:nvSpPr>
          <p:spPr>
            <a:xfrm flipH="1">
              <a:off x="371049" y="1480920"/>
              <a:ext cx="2105392" cy="1083122"/>
            </a:xfrm>
            <a:prstGeom prst="rect">
              <a:avLst/>
            </a:prstGeom>
            <a:noFill/>
          </p:spPr>
          <p:txBody>
            <a:bodyPr wrap="square" lIns="0" tIns="0" rIns="0" bIns="0" rtlCol="0" anchor="t">
              <a:noAutofit/>
            </a:bodyPr>
            <a:lstStyle/>
            <a:p>
              <a:pPr>
                <a:spcAft>
                  <a:spcPts val="400"/>
                </a:spcAft>
              </a:pPr>
              <a:r>
                <a:rPr lang="en-US" sz="1100" dirty="0">
                  <a:latin typeface="Aptos" panose="020B0004020202020204" pitchFamily="34" charset="0"/>
                </a:rPr>
                <a:t>BEC offers continual, seamlessly integrated project delivery services through every stage of the project and its  operational life.</a:t>
              </a:r>
            </a:p>
            <a:p>
              <a:r>
                <a:rPr lang="en-US" sz="1100" dirty="0">
                  <a:latin typeface="Aptos" panose="020B0004020202020204" pitchFamily="34" charset="0"/>
                </a:rPr>
                <a:t>BEC’s project delivery services include design and drafting, feasibility studies, EPC/EPCM contracts, and construction supervision, commissioning and training.</a:t>
              </a:r>
            </a:p>
            <a:p>
              <a:endParaRPr lang="en-US" sz="1100" dirty="0">
                <a:latin typeface="Aptos" panose="020B0004020202020204" pitchFamily="34" charset="0"/>
              </a:endParaRPr>
            </a:p>
          </p:txBody>
        </p:sp>
      </p:grpSp>
      <p:grpSp>
        <p:nvGrpSpPr>
          <p:cNvPr id="34" name="Group 33">
            <a:extLst>
              <a:ext uri="{FF2B5EF4-FFF2-40B4-BE49-F238E27FC236}">
                <a16:creationId xmlns:a16="http://schemas.microsoft.com/office/drawing/2014/main" id="{F9B4162B-E885-07F1-CE85-3144A992061D}"/>
              </a:ext>
            </a:extLst>
          </p:cNvPr>
          <p:cNvGrpSpPr/>
          <p:nvPr/>
        </p:nvGrpSpPr>
        <p:grpSpPr>
          <a:xfrm rot="4483">
            <a:off x="3594345" y="1395630"/>
            <a:ext cx="5036221" cy="5039999"/>
            <a:chOff x="3180336" y="1989871"/>
            <a:chExt cx="3545328" cy="3545328"/>
          </a:xfrm>
        </p:grpSpPr>
        <p:sp>
          <p:nvSpPr>
            <p:cNvPr id="35" name="Freeform 6">
              <a:extLst>
                <a:ext uri="{FF2B5EF4-FFF2-40B4-BE49-F238E27FC236}">
                  <a16:creationId xmlns:a16="http://schemas.microsoft.com/office/drawing/2014/main" id="{FAA03E98-CDD5-200A-5DB6-B51C98061AF6}"/>
                </a:ext>
              </a:extLst>
            </p:cNvPr>
            <p:cNvSpPr>
              <a:spLocks/>
            </p:cNvSpPr>
            <p:nvPr/>
          </p:nvSpPr>
          <p:spPr bwMode="auto">
            <a:xfrm>
              <a:off x="4953662" y="1989871"/>
              <a:ext cx="1534940" cy="1773326"/>
            </a:xfrm>
            <a:custGeom>
              <a:avLst/>
              <a:gdLst>
                <a:gd name="T0" fmla="*/ 814 w 814"/>
                <a:gd name="T1" fmla="*/ 470 h 940"/>
                <a:gd name="T2" fmla="*/ 0 w 814"/>
                <a:gd name="T3" fmla="*/ 0 h 940"/>
                <a:gd name="T4" fmla="*/ 0 w 814"/>
                <a:gd name="T5" fmla="*/ 940 h 940"/>
                <a:gd name="T6" fmla="*/ 814 w 814"/>
                <a:gd name="T7" fmla="*/ 470 h 940"/>
              </a:gdLst>
              <a:ahLst/>
              <a:cxnLst>
                <a:cxn ang="0">
                  <a:pos x="T0" y="T1"/>
                </a:cxn>
                <a:cxn ang="0">
                  <a:pos x="T2" y="T3"/>
                </a:cxn>
                <a:cxn ang="0">
                  <a:pos x="T4" y="T5"/>
                </a:cxn>
                <a:cxn ang="0">
                  <a:pos x="T6" y="T7"/>
                </a:cxn>
              </a:cxnLst>
              <a:rect l="0" t="0" r="r" b="b"/>
              <a:pathLst>
                <a:path w="814" h="940">
                  <a:moveTo>
                    <a:pt x="814" y="470"/>
                  </a:moveTo>
                  <a:cubicBezTo>
                    <a:pt x="652" y="189"/>
                    <a:pt x="348" y="0"/>
                    <a:pt x="0" y="0"/>
                  </a:cubicBezTo>
                  <a:cubicBezTo>
                    <a:pt x="0" y="940"/>
                    <a:pt x="0" y="940"/>
                    <a:pt x="0" y="940"/>
                  </a:cubicBezTo>
                  <a:lnTo>
                    <a:pt x="814" y="4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314" tIns="37157" rIns="74314" bIns="37157" numCol="1" anchor="t" anchorCtr="0" compatLnSpc="1">
              <a:prstTxWarp prst="textNoShape">
                <a:avLst/>
              </a:prstTxWarp>
            </a:bodyPr>
            <a:lstStyle>
              <a:defPPr>
                <a:defRPr lang="en-US"/>
              </a:defPPr>
              <a:lvl1pPr marL="0" algn="l" defTabSz="957838" rtl="0" eaLnBrk="1" latinLnBrk="0" hangingPunct="1">
                <a:defRPr sz="1900" kern="1200">
                  <a:solidFill>
                    <a:schemeClr val="tx1"/>
                  </a:solidFill>
                  <a:latin typeface="+mn-lt"/>
                  <a:ea typeface="+mn-ea"/>
                  <a:cs typeface="+mn-cs"/>
                </a:defRPr>
              </a:lvl1pPr>
              <a:lvl2pPr marL="478919" algn="l" defTabSz="957838" rtl="0" eaLnBrk="1" latinLnBrk="0" hangingPunct="1">
                <a:defRPr sz="1900" kern="1200">
                  <a:solidFill>
                    <a:schemeClr val="tx1"/>
                  </a:solidFill>
                  <a:latin typeface="+mn-lt"/>
                  <a:ea typeface="+mn-ea"/>
                  <a:cs typeface="+mn-cs"/>
                </a:defRPr>
              </a:lvl2pPr>
              <a:lvl3pPr marL="957838" algn="l" defTabSz="957838" rtl="0" eaLnBrk="1" latinLnBrk="0" hangingPunct="1">
                <a:defRPr sz="1900" kern="1200">
                  <a:solidFill>
                    <a:schemeClr val="tx1"/>
                  </a:solidFill>
                  <a:latin typeface="+mn-lt"/>
                  <a:ea typeface="+mn-ea"/>
                  <a:cs typeface="+mn-cs"/>
                </a:defRPr>
              </a:lvl3pPr>
              <a:lvl4pPr marL="1436757" algn="l" defTabSz="957838" rtl="0" eaLnBrk="1" latinLnBrk="0" hangingPunct="1">
                <a:defRPr sz="1900" kern="1200">
                  <a:solidFill>
                    <a:schemeClr val="tx1"/>
                  </a:solidFill>
                  <a:latin typeface="+mn-lt"/>
                  <a:ea typeface="+mn-ea"/>
                  <a:cs typeface="+mn-cs"/>
                </a:defRPr>
              </a:lvl4pPr>
              <a:lvl5pPr marL="1915677" algn="l" defTabSz="957838" rtl="0" eaLnBrk="1" latinLnBrk="0" hangingPunct="1">
                <a:defRPr sz="1900" kern="1200">
                  <a:solidFill>
                    <a:schemeClr val="tx1"/>
                  </a:solidFill>
                  <a:latin typeface="+mn-lt"/>
                  <a:ea typeface="+mn-ea"/>
                  <a:cs typeface="+mn-cs"/>
                </a:defRPr>
              </a:lvl5pPr>
              <a:lvl6pPr marL="2394596" algn="l" defTabSz="957838" rtl="0" eaLnBrk="1" latinLnBrk="0" hangingPunct="1">
                <a:defRPr sz="1900" kern="1200">
                  <a:solidFill>
                    <a:schemeClr val="tx1"/>
                  </a:solidFill>
                  <a:latin typeface="+mn-lt"/>
                  <a:ea typeface="+mn-ea"/>
                  <a:cs typeface="+mn-cs"/>
                </a:defRPr>
              </a:lvl6pPr>
              <a:lvl7pPr marL="2873515" algn="l" defTabSz="957838" rtl="0" eaLnBrk="1" latinLnBrk="0" hangingPunct="1">
                <a:defRPr sz="1900" kern="1200">
                  <a:solidFill>
                    <a:schemeClr val="tx1"/>
                  </a:solidFill>
                  <a:latin typeface="+mn-lt"/>
                  <a:ea typeface="+mn-ea"/>
                  <a:cs typeface="+mn-cs"/>
                </a:defRPr>
              </a:lvl7pPr>
              <a:lvl8pPr marL="3352434" algn="l" defTabSz="957838" rtl="0" eaLnBrk="1" latinLnBrk="0" hangingPunct="1">
                <a:defRPr sz="1900" kern="1200">
                  <a:solidFill>
                    <a:schemeClr val="tx1"/>
                  </a:solidFill>
                  <a:latin typeface="+mn-lt"/>
                  <a:ea typeface="+mn-ea"/>
                  <a:cs typeface="+mn-cs"/>
                </a:defRPr>
              </a:lvl8pPr>
              <a:lvl9pPr marL="3831353" algn="l" defTabSz="957838" rtl="0" eaLnBrk="1" latinLnBrk="0" hangingPunct="1">
                <a:defRPr sz="1900" kern="1200">
                  <a:solidFill>
                    <a:schemeClr val="tx1"/>
                  </a:solidFill>
                  <a:latin typeface="+mn-lt"/>
                  <a:ea typeface="+mn-ea"/>
                  <a:cs typeface="+mn-cs"/>
                </a:defRPr>
              </a:lvl9pPr>
            </a:lstStyle>
            <a:p>
              <a:endParaRPr lang="en-IN" sz="1544" dirty="0">
                <a:latin typeface="Aptos" panose="020B0004020202020204" pitchFamily="34" charset="0"/>
              </a:endParaRPr>
            </a:p>
          </p:txBody>
        </p:sp>
        <p:sp>
          <p:nvSpPr>
            <p:cNvPr id="36" name="Freeform 7">
              <a:extLst>
                <a:ext uri="{FF2B5EF4-FFF2-40B4-BE49-F238E27FC236}">
                  <a16:creationId xmlns:a16="http://schemas.microsoft.com/office/drawing/2014/main" id="{90B29CEE-C27E-8816-85DF-FECC90FF0590}"/>
                </a:ext>
              </a:extLst>
            </p:cNvPr>
            <p:cNvSpPr>
              <a:spLocks/>
            </p:cNvSpPr>
            <p:nvPr/>
          </p:nvSpPr>
          <p:spPr bwMode="auto">
            <a:xfrm>
              <a:off x="4953662" y="2875872"/>
              <a:ext cx="1772002" cy="1773326"/>
            </a:xfrm>
            <a:custGeom>
              <a:avLst/>
              <a:gdLst>
                <a:gd name="T0" fmla="*/ 0 w 940"/>
                <a:gd name="T1" fmla="*/ 470 h 940"/>
                <a:gd name="T2" fmla="*/ 814 w 940"/>
                <a:gd name="T3" fmla="*/ 940 h 940"/>
                <a:gd name="T4" fmla="*/ 940 w 940"/>
                <a:gd name="T5" fmla="*/ 470 h 940"/>
                <a:gd name="T6" fmla="*/ 814 w 940"/>
                <a:gd name="T7" fmla="*/ 0 h 940"/>
                <a:gd name="T8" fmla="*/ 0 w 940"/>
                <a:gd name="T9" fmla="*/ 470 h 940"/>
              </a:gdLst>
              <a:ahLst/>
              <a:cxnLst>
                <a:cxn ang="0">
                  <a:pos x="T0" y="T1"/>
                </a:cxn>
                <a:cxn ang="0">
                  <a:pos x="T2" y="T3"/>
                </a:cxn>
                <a:cxn ang="0">
                  <a:pos x="T4" y="T5"/>
                </a:cxn>
                <a:cxn ang="0">
                  <a:pos x="T6" y="T7"/>
                </a:cxn>
                <a:cxn ang="0">
                  <a:pos x="T8" y="T9"/>
                </a:cxn>
              </a:cxnLst>
              <a:rect l="0" t="0" r="r" b="b"/>
              <a:pathLst>
                <a:path w="940" h="940">
                  <a:moveTo>
                    <a:pt x="0" y="470"/>
                  </a:moveTo>
                  <a:cubicBezTo>
                    <a:pt x="814" y="940"/>
                    <a:pt x="814" y="940"/>
                    <a:pt x="814" y="940"/>
                  </a:cubicBezTo>
                  <a:cubicBezTo>
                    <a:pt x="894" y="801"/>
                    <a:pt x="940" y="641"/>
                    <a:pt x="940" y="470"/>
                  </a:cubicBezTo>
                  <a:cubicBezTo>
                    <a:pt x="940" y="298"/>
                    <a:pt x="894" y="138"/>
                    <a:pt x="814" y="0"/>
                  </a:cubicBezTo>
                  <a:cubicBezTo>
                    <a:pt x="0" y="470"/>
                    <a:pt x="0" y="470"/>
                    <a:pt x="0" y="4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314" tIns="37157" rIns="74314" bIns="37157" numCol="1" anchor="t" anchorCtr="0" compatLnSpc="1">
              <a:prstTxWarp prst="textNoShape">
                <a:avLst/>
              </a:prstTxWarp>
            </a:bodyPr>
            <a:lstStyle>
              <a:defPPr>
                <a:defRPr lang="en-US"/>
              </a:defPPr>
              <a:lvl1pPr marL="0" algn="l" defTabSz="957838" rtl="0" eaLnBrk="1" latinLnBrk="0" hangingPunct="1">
                <a:defRPr sz="1900" kern="1200">
                  <a:solidFill>
                    <a:schemeClr val="tx1"/>
                  </a:solidFill>
                  <a:latin typeface="+mn-lt"/>
                  <a:ea typeface="+mn-ea"/>
                  <a:cs typeface="+mn-cs"/>
                </a:defRPr>
              </a:lvl1pPr>
              <a:lvl2pPr marL="478919" algn="l" defTabSz="957838" rtl="0" eaLnBrk="1" latinLnBrk="0" hangingPunct="1">
                <a:defRPr sz="1900" kern="1200">
                  <a:solidFill>
                    <a:schemeClr val="tx1"/>
                  </a:solidFill>
                  <a:latin typeface="+mn-lt"/>
                  <a:ea typeface="+mn-ea"/>
                  <a:cs typeface="+mn-cs"/>
                </a:defRPr>
              </a:lvl2pPr>
              <a:lvl3pPr marL="957838" algn="l" defTabSz="957838" rtl="0" eaLnBrk="1" latinLnBrk="0" hangingPunct="1">
                <a:defRPr sz="1900" kern="1200">
                  <a:solidFill>
                    <a:schemeClr val="tx1"/>
                  </a:solidFill>
                  <a:latin typeface="+mn-lt"/>
                  <a:ea typeface="+mn-ea"/>
                  <a:cs typeface="+mn-cs"/>
                </a:defRPr>
              </a:lvl3pPr>
              <a:lvl4pPr marL="1436757" algn="l" defTabSz="957838" rtl="0" eaLnBrk="1" latinLnBrk="0" hangingPunct="1">
                <a:defRPr sz="1900" kern="1200">
                  <a:solidFill>
                    <a:schemeClr val="tx1"/>
                  </a:solidFill>
                  <a:latin typeface="+mn-lt"/>
                  <a:ea typeface="+mn-ea"/>
                  <a:cs typeface="+mn-cs"/>
                </a:defRPr>
              </a:lvl4pPr>
              <a:lvl5pPr marL="1915677" algn="l" defTabSz="957838" rtl="0" eaLnBrk="1" latinLnBrk="0" hangingPunct="1">
                <a:defRPr sz="1900" kern="1200">
                  <a:solidFill>
                    <a:schemeClr val="tx1"/>
                  </a:solidFill>
                  <a:latin typeface="+mn-lt"/>
                  <a:ea typeface="+mn-ea"/>
                  <a:cs typeface="+mn-cs"/>
                </a:defRPr>
              </a:lvl5pPr>
              <a:lvl6pPr marL="2394596" algn="l" defTabSz="957838" rtl="0" eaLnBrk="1" latinLnBrk="0" hangingPunct="1">
                <a:defRPr sz="1900" kern="1200">
                  <a:solidFill>
                    <a:schemeClr val="tx1"/>
                  </a:solidFill>
                  <a:latin typeface="+mn-lt"/>
                  <a:ea typeface="+mn-ea"/>
                  <a:cs typeface="+mn-cs"/>
                </a:defRPr>
              </a:lvl6pPr>
              <a:lvl7pPr marL="2873515" algn="l" defTabSz="957838" rtl="0" eaLnBrk="1" latinLnBrk="0" hangingPunct="1">
                <a:defRPr sz="1900" kern="1200">
                  <a:solidFill>
                    <a:schemeClr val="tx1"/>
                  </a:solidFill>
                  <a:latin typeface="+mn-lt"/>
                  <a:ea typeface="+mn-ea"/>
                  <a:cs typeface="+mn-cs"/>
                </a:defRPr>
              </a:lvl7pPr>
              <a:lvl8pPr marL="3352434" algn="l" defTabSz="957838" rtl="0" eaLnBrk="1" latinLnBrk="0" hangingPunct="1">
                <a:defRPr sz="1900" kern="1200">
                  <a:solidFill>
                    <a:schemeClr val="tx1"/>
                  </a:solidFill>
                  <a:latin typeface="+mn-lt"/>
                  <a:ea typeface="+mn-ea"/>
                  <a:cs typeface="+mn-cs"/>
                </a:defRPr>
              </a:lvl8pPr>
              <a:lvl9pPr marL="3831353" algn="l" defTabSz="957838" rtl="0" eaLnBrk="1" latinLnBrk="0" hangingPunct="1">
                <a:defRPr sz="1900" kern="1200">
                  <a:solidFill>
                    <a:schemeClr val="tx1"/>
                  </a:solidFill>
                  <a:latin typeface="+mn-lt"/>
                  <a:ea typeface="+mn-ea"/>
                  <a:cs typeface="+mn-cs"/>
                </a:defRPr>
              </a:lvl9pPr>
            </a:lstStyle>
            <a:p>
              <a:endParaRPr lang="en-IN" sz="1544" dirty="0">
                <a:latin typeface="Aptos" panose="020B0004020202020204" pitchFamily="34" charset="0"/>
              </a:endParaRPr>
            </a:p>
          </p:txBody>
        </p:sp>
        <p:sp>
          <p:nvSpPr>
            <p:cNvPr id="37" name="Rectangle 36">
              <a:extLst>
                <a:ext uri="{FF2B5EF4-FFF2-40B4-BE49-F238E27FC236}">
                  <a16:creationId xmlns:a16="http://schemas.microsoft.com/office/drawing/2014/main" id="{385AA40A-F1AD-1C0A-5E10-52B749056157}"/>
                </a:ext>
              </a:extLst>
            </p:cNvPr>
            <p:cNvSpPr>
              <a:spLocks noChangeArrowheads="1"/>
            </p:cNvSpPr>
            <p:nvPr/>
          </p:nvSpPr>
          <p:spPr bwMode="auto">
            <a:xfrm>
              <a:off x="4953662" y="3763197"/>
              <a:ext cx="1324" cy="13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4314" tIns="37157" rIns="74314" bIns="37157" numCol="1" anchor="t" anchorCtr="0" compatLnSpc="1">
              <a:prstTxWarp prst="textNoShape">
                <a:avLst/>
              </a:prstTxWarp>
            </a:bodyPr>
            <a:lstStyle>
              <a:defPPr>
                <a:defRPr lang="en-US"/>
              </a:defPPr>
              <a:lvl1pPr marL="0" algn="l" defTabSz="957838" rtl="0" eaLnBrk="1" latinLnBrk="0" hangingPunct="1">
                <a:defRPr sz="1900" kern="1200">
                  <a:solidFill>
                    <a:schemeClr val="tx1"/>
                  </a:solidFill>
                  <a:latin typeface="+mn-lt"/>
                  <a:ea typeface="+mn-ea"/>
                  <a:cs typeface="+mn-cs"/>
                </a:defRPr>
              </a:lvl1pPr>
              <a:lvl2pPr marL="478919" algn="l" defTabSz="957838" rtl="0" eaLnBrk="1" latinLnBrk="0" hangingPunct="1">
                <a:defRPr sz="1900" kern="1200">
                  <a:solidFill>
                    <a:schemeClr val="tx1"/>
                  </a:solidFill>
                  <a:latin typeface="+mn-lt"/>
                  <a:ea typeface="+mn-ea"/>
                  <a:cs typeface="+mn-cs"/>
                </a:defRPr>
              </a:lvl2pPr>
              <a:lvl3pPr marL="957838" algn="l" defTabSz="957838" rtl="0" eaLnBrk="1" latinLnBrk="0" hangingPunct="1">
                <a:defRPr sz="1900" kern="1200">
                  <a:solidFill>
                    <a:schemeClr val="tx1"/>
                  </a:solidFill>
                  <a:latin typeface="+mn-lt"/>
                  <a:ea typeface="+mn-ea"/>
                  <a:cs typeface="+mn-cs"/>
                </a:defRPr>
              </a:lvl3pPr>
              <a:lvl4pPr marL="1436757" algn="l" defTabSz="957838" rtl="0" eaLnBrk="1" latinLnBrk="0" hangingPunct="1">
                <a:defRPr sz="1900" kern="1200">
                  <a:solidFill>
                    <a:schemeClr val="tx1"/>
                  </a:solidFill>
                  <a:latin typeface="+mn-lt"/>
                  <a:ea typeface="+mn-ea"/>
                  <a:cs typeface="+mn-cs"/>
                </a:defRPr>
              </a:lvl4pPr>
              <a:lvl5pPr marL="1915677" algn="l" defTabSz="957838" rtl="0" eaLnBrk="1" latinLnBrk="0" hangingPunct="1">
                <a:defRPr sz="1900" kern="1200">
                  <a:solidFill>
                    <a:schemeClr val="tx1"/>
                  </a:solidFill>
                  <a:latin typeface="+mn-lt"/>
                  <a:ea typeface="+mn-ea"/>
                  <a:cs typeface="+mn-cs"/>
                </a:defRPr>
              </a:lvl5pPr>
              <a:lvl6pPr marL="2394596" algn="l" defTabSz="957838" rtl="0" eaLnBrk="1" latinLnBrk="0" hangingPunct="1">
                <a:defRPr sz="1900" kern="1200">
                  <a:solidFill>
                    <a:schemeClr val="tx1"/>
                  </a:solidFill>
                  <a:latin typeface="+mn-lt"/>
                  <a:ea typeface="+mn-ea"/>
                  <a:cs typeface="+mn-cs"/>
                </a:defRPr>
              </a:lvl6pPr>
              <a:lvl7pPr marL="2873515" algn="l" defTabSz="957838" rtl="0" eaLnBrk="1" latinLnBrk="0" hangingPunct="1">
                <a:defRPr sz="1900" kern="1200">
                  <a:solidFill>
                    <a:schemeClr val="tx1"/>
                  </a:solidFill>
                  <a:latin typeface="+mn-lt"/>
                  <a:ea typeface="+mn-ea"/>
                  <a:cs typeface="+mn-cs"/>
                </a:defRPr>
              </a:lvl7pPr>
              <a:lvl8pPr marL="3352434" algn="l" defTabSz="957838" rtl="0" eaLnBrk="1" latinLnBrk="0" hangingPunct="1">
                <a:defRPr sz="1900" kern="1200">
                  <a:solidFill>
                    <a:schemeClr val="tx1"/>
                  </a:solidFill>
                  <a:latin typeface="+mn-lt"/>
                  <a:ea typeface="+mn-ea"/>
                  <a:cs typeface="+mn-cs"/>
                </a:defRPr>
              </a:lvl8pPr>
              <a:lvl9pPr marL="3831353" algn="l" defTabSz="957838" rtl="0" eaLnBrk="1" latinLnBrk="0" hangingPunct="1">
                <a:defRPr sz="1900" kern="1200">
                  <a:solidFill>
                    <a:schemeClr val="tx1"/>
                  </a:solidFill>
                  <a:latin typeface="+mn-lt"/>
                  <a:ea typeface="+mn-ea"/>
                  <a:cs typeface="+mn-cs"/>
                </a:defRPr>
              </a:lvl9pPr>
            </a:lstStyle>
            <a:p>
              <a:endParaRPr lang="en-IN" sz="1544" dirty="0">
                <a:latin typeface="Aptos" panose="020B0004020202020204" pitchFamily="34" charset="0"/>
              </a:endParaRPr>
            </a:p>
          </p:txBody>
        </p:sp>
        <p:sp>
          <p:nvSpPr>
            <p:cNvPr id="38" name="Freeform 9">
              <a:extLst>
                <a:ext uri="{FF2B5EF4-FFF2-40B4-BE49-F238E27FC236}">
                  <a16:creationId xmlns:a16="http://schemas.microsoft.com/office/drawing/2014/main" id="{A148CA32-FE31-74F2-19F3-9874335EF8CD}"/>
                </a:ext>
              </a:extLst>
            </p:cNvPr>
            <p:cNvSpPr>
              <a:spLocks/>
            </p:cNvSpPr>
            <p:nvPr/>
          </p:nvSpPr>
          <p:spPr bwMode="auto">
            <a:xfrm>
              <a:off x="3417397" y="3763197"/>
              <a:ext cx="1536265" cy="1772002"/>
            </a:xfrm>
            <a:custGeom>
              <a:avLst/>
              <a:gdLst>
                <a:gd name="T0" fmla="*/ 814 w 814"/>
                <a:gd name="T1" fmla="*/ 0 h 940"/>
                <a:gd name="T2" fmla="*/ 0 w 814"/>
                <a:gd name="T3" fmla="*/ 470 h 940"/>
                <a:gd name="T4" fmla="*/ 814 w 814"/>
                <a:gd name="T5" fmla="*/ 940 h 940"/>
                <a:gd name="T6" fmla="*/ 814 w 814"/>
                <a:gd name="T7" fmla="*/ 0 h 940"/>
              </a:gdLst>
              <a:ahLst/>
              <a:cxnLst>
                <a:cxn ang="0">
                  <a:pos x="T0" y="T1"/>
                </a:cxn>
                <a:cxn ang="0">
                  <a:pos x="T2" y="T3"/>
                </a:cxn>
                <a:cxn ang="0">
                  <a:pos x="T4" y="T5"/>
                </a:cxn>
                <a:cxn ang="0">
                  <a:pos x="T6" y="T7"/>
                </a:cxn>
              </a:cxnLst>
              <a:rect l="0" t="0" r="r" b="b"/>
              <a:pathLst>
                <a:path w="814" h="940">
                  <a:moveTo>
                    <a:pt x="814" y="0"/>
                  </a:moveTo>
                  <a:cubicBezTo>
                    <a:pt x="0" y="470"/>
                    <a:pt x="0" y="470"/>
                    <a:pt x="0" y="470"/>
                  </a:cubicBezTo>
                  <a:cubicBezTo>
                    <a:pt x="162" y="751"/>
                    <a:pt x="466" y="940"/>
                    <a:pt x="814" y="940"/>
                  </a:cubicBezTo>
                  <a:cubicBezTo>
                    <a:pt x="814" y="0"/>
                    <a:pt x="814" y="0"/>
                    <a:pt x="814" y="0"/>
                  </a:cubicBezTo>
                  <a:close/>
                </a:path>
              </a:pathLst>
            </a:custGeom>
            <a:solidFill>
              <a:srgbClr val="009E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314" tIns="37157" rIns="74314" bIns="37157" numCol="1" anchor="t" anchorCtr="0" compatLnSpc="1">
              <a:prstTxWarp prst="textNoShape">
                <a:avLst/>
              </a:prstTxWarp>
            </a:bodyPr>
            <a:lstStyle>
              <a:defPPr>
                <a:defRPr lang="en-US"/>
              </a:defPPr>
              <a:lvl1pPr marL="0" algn="l" defTabSz="957838" rtl="0" eaLnBrk="1" latinLnBrk="0" hangingPunct="1">
                <a:defRPr sz="1900" kern="1200">
                  <a:solidFill>
                    <a:schemeClr val="tx1"/>
                  </a:solidFill>
                  <a:latin typeface="+mn-lt"/>
                  <a:ea typeface="+mn-ea"/>
                  <a:cs typeface="+mn-cs"/>
                </a:defRPr>
              </a:lvl1pPr>
              <a:lvl2pPr marL="478919" algn="l" defTabSz="957838" rtl="0" eaLnBrk="1" latinLnBrk="0" hangingPunct="1">
                <a:defRPr sz="1900" kern="1200">
                  <a:solidFill>
                    <a:schemeClr val="tx1"/>
                  </a:solidFill>
                  <a:latin typeface="+mn-lt"/>
                  <a:ea typeface="+mn-ea"/>
                  <a:cs typeface="+mn-cs"/>
                </a:defRPr>
              </a:lvl2pPr>
              <a:lvl3pPr marL="957838" algn="l" defTabSz="957838" rtl="0" eaLnBrk="1" latinLnBrk="0" hangingPunct="1">
                <a:defRPr sz="1900" kern="1200">
                  <a:solidFill>
                    <a:schemeClr val="tx1"/>
                  </a:solidFill>
                  <a:latin typeface="+mn-lt"/>
                  <a:ea typeface="+mn-ea"/>
                  <a:cs typeface="+mn-cs"/>
                </a:defRPr>
              </a:lvl3pPr>
              <a:lvl4pPr marL="1436757" algn="l" defTabSz="957838" rtl="0" eaLnBrk="1" latinLnBrk="0" hangingPunct="1">
                <a:defRPr sz="1900" kern="1200">
                  <a:solidFill>
                    <a:schemeClr val="tx1"/>
                  </a:solidFill>
                  <a:latin typeface="+mn-lt"/>
                  <a:ea typeface="+mn-ea"/>
                  <a:cs typeface="+mn-cs"/>
                </a:defRPr>
              </a:lvl4pPr>
              <a:lvl5pPr marL="1915677" algn="l" defTabSz="957838" rtl="0" eaLnBrk="1" latinLnBrk="0" hangingPunct="1">
                <a:defRPr sz="1900" kern="1200">
                  <a:solidFill>
                    <a:schemeClr val="tx1"/>
                  </a:solidFill>
                  <a:latin typeface="+mn-lt"/>
                  <a:ea typeface="+mn-ea"/>
                  <a:cs typeface="+mn-cs"/>
                </a:defRPr>
              </a:lvl5pPr>
              <a:lvl6pPr marL="2394596" algn="l" defTabSz="957838" rtl="0" eaLnBrk="1" latinLnBrk="0" hangingPunct="1">
                <a:defRPr sz="1900" kern="1200">
                  <a:solidFill>
                    <a:schemeClr val="tx1"/>
                  </a:solidFill>
                  <a:latin typeface="+mn-lt"/>
                  <a:ea typeface="+mn-ea"/>
                  <a:cs typeface="+mn-cs"/>
                </a:defRPr>
              </a:lvl6pPr>
              <a:lvl7pPr marL="2873515" algn="l" defTabSz="957838" rtl="0" eaLnBrk="1" latinLnBrk="0" hangingPunct="1">
                <a:defRPr sz="1900" kern="1200">
                  <a:solidFill>
                    <a:schemeClr val="tx1"/>
                  </a:solidFill>
                  <a:latin typeface="+mn-lt"/>
                  <a:ea typeface="+mn-ea"/>
                  <a:cs typeface="+mn-cs"/>
                </a:defRPr>
              </a:lvl7pPr>
              <a:lvl8pPr marL="3352434" algn="l" defTabSz="957838" rtl="0" eaLnBrk="1" latinLnBrk="0" hangingPunct="1">
                <a:defRPr sz="1900" kern="1200">
                  <a:solidFill>
                    <a:schemeClr val="tx1"/>
                  </a:solidFill>
                  <a:latin typeface="+mn-lt"/>
                  <a:ea typeface="+mn-ea"/>
                  <a:cs typeface="+mn-cs"/>
                </a:defRPr>
              </a:lvl8pPr>
              <a:lvl9pPr marL="3831353" algn="l" defTabSz="957838" rtl="0" eaLnBrk="1" latinLnBrk="0" hangingPunct="1">
                <a:defRPr sz="1900" kern="1200">
                  <a:solidFill>
                    <a:schemeClr val="tx1"/>
                  </a:solidFill>
                  <a:latin typeface="+mn-lt"/>
                  <a:ea typeface="+mn-ea"/>
                  <a:cs typeface="+mn-cs"/>
                </a:defRPr>
              </a:lvl9pPr>
            </a:lstStyle>
            <a:p>
              <a:endParaRPr lang="en-IN" sz="1544" dirty="0">
                <a:latin typeface="Aptos" panose="020B0004020202020204" pitchFamily="34" charset="0"/>
              </a:endParaRPr>
            </a:p>
          </p:txBody>
        </p:sp>
        <p:sp>
          <p:nvSpPr>
            <p:cNvPr id="39" name="Freeform 10">
              <a:extLst>
                <a:ext uri="{FF2B5EF4-FFF2-40B4-BE49-F238E27FC236}">
                  <a16:creationId xmlns:a16="http://schemas.microsoft.com/office/drawing/2014/main" id="{E9030304-6754-9232-6E72-1FB15238D8A8}"/>
                </a:ext>
              </a:extLst>
            </p:cNvPr>
            <p:cNvSpPr>
              <a:spLocks/>
            </p:cNvSpPr>
            <p:nvPr/>
          </p:nvSpPr>
          <p:spPr bwMode="auto">
            <a:xfrm>
              <a:off x="4953662" y="3763197"/>
              <a:ext cx="1534940" cy="1772002"/>
            </a:xfrm>
            <a:custGeom>
              <a:avLst/>
              <a:gdLst>
                <a:gd name="T0" fmla="*/ 0 w 814"/>
                <a:gd name="T1" fmla="*/ 0 h 940"/>
                <a:gd name="T2" fmla="*/ 0 w 814"/>
                <a:gd name="T3" fmla="*/ 940 h 940"/>
                <a:gd name="T4" fmla="*/ 814 w 814"/>
                <a:gd name="T5" fmla="*/ 470 h 940"/>
                <a:gd name="T6" fmla="*/ 0 w 814"/>
                <a:gd name="T7" fmla="*/ 0 h 940"/>
              </a:gdLst>
              <a:ahLst/>
              <a:cxnLst>
                <a:cxn ang="0">
                  <a:pos x="T0" y="T1"/>
                </a:cxn>
                <a:cxn ang="0">
                  <a:pos x="T2" y="T3"/>
                </a:cxn>
                <a:cxn ang="0">
                  <a:pos x="T4" y="T5"/>
                </a:cxn>
                <a:cxn ang="0">
                  <a:pos x="T6" y="T7"/>
                </a:cxn>
              </a:cxnLst>
              <a:rect l="0" t="0" r="r" b="b"/>
              <a:pathLst>
                <a:path w="814" h="940">
                  <a:moveTo>
                    <a:pt x="0" y="0"/>
                  </a:moveTo>
                  <a:cubicBezTo>
                    <a:pt x="0" y="940"/>
                    <a:pt x="0" y="940"/>
                    <a:pt x="0" y="940"/>
                  </a:cubicBezTo>
                  <a:cubicBezTo>
                    <a:pt x="348" y="940"/>
                    <a:pt x="652" y="751"/>
                    <a:pt x="814" y="470"/>
                  </a:cubicBezTo>
                  <a:lnTo>
                    <a:pt x="0" y="0"/>
                  </a:lnTo>
                  <a:close/>
                </a:path>
              </a:pathLst>
            </a:custGeom>
            <a:solidFill>
              <a:srgbClr val="009E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314" tIns="37157" rIns="74314" bIns="37157" numCol="1" anchor="t" anchorCtr="0" compatLnSpc="1">
              <a:prstTxWarp prst="textNoShape">
                <a:avLst/>
              </a:prstTxWarp>
            </a:bodyPr>
            <a:lstStyle>
              <a:defPPr>
                <a:defRPr lang="en-US"/>
              </a:defPPr>
              <a:lvl1pPr marL="0" algn="l" defTabSz="957838" rtl="0" eaLnBrk="1" latinLnBrk="0" hangingPunct="1">
                <a:defRPr sz="1900" kern="1200">
                  <a:solidFill>
                    <a:schemeClr val="tx1"/>
                  </a:solidFill>
                  <a:latin typeface="+mn-lt"/>
                  <a:ea typeface="+mn-ea"/>
                  <a:cs typeface="+mn-cs"/>
                </a:defRPr>
              </a:lvl1pPr>
              <a:lvl2pPr marL="478919" algn="l" defTabSz="957838" rtl="0" eaLnBrk="1" latinLnBrk="0" hangingPunct="1">
                <a:defRPr sz="1900" kern="1200">
                  <a:solidFill>
                    <a:schemeClr val="tx1"/>
                  </a:solidFill>
                  <a:latin typeface="+mn-lt"/>
                  <a:ea typeface="+mn-ea"/>
                  <a:cs typeface="+mn-cs"/>
                </a:defRPr>
              </a:lvl2pPr>
              <a:lvl3pPr marL="957838" algn="l" defTabSz="957838" rtl="0" eaLnBrk="1" latinLnBrk="0" hangingPunct="1">
                <a:defRPr sz="1900" kern="1200">
                  <a:solidFill>
                    <a:schemeClr val="tx1"/>
                  </a:solidFill>
                  <a:latin typeface="+mn-lt"/>
                  <a:ea typeface="+mn-ea"/>
                  <a:cs typeface="+mn-cs"/>
                </a:defRPr>
              </a:lvl3pPr>
              <a:lvl4pPr marL="1436757" algn="l" defTabSz="957838" rtl="0" eaLnBrk="1" latinLnBrk="0" hangingPunct="1">
                <a:defRPr sz="1900" kern="1200">
                  <a:solidFill>
                    <a:schemeClr val="tx1"/>
                  </a:solidFill>
                  <a:latin typeface="+mn-lt"/>
                  <a:ea typeface="+mn-ea"/>
                  <a:cs typeface="+mn-cs"/>
                </a:defRPr>
              </a:lvl4pPr>
              <a:lvl5pPr marL="1915677" algn="l" defTabSz="957838" rtl="0" eaLnBrk="1" latinLnBrk="0" hangingPunct="1">
                <a:defRPr sz="1900" kern="1200">
                  <a:solidFill>
                    <a:schemeClr val="tx1"/>
                  </a:solidFill>
                  <a:latin typeface="+mn-lt"/>
                  <a:ea typeface="+mn-ea"/>
                  <a:cs typeface="+mn-cs"/>
                </a:defRPr>
              </a:lvl5pPr>
              <a:lvl6pPr marL="2394596" algn="l" defTabSz="957838" rtl="0" eaLnBrk="1" latinLnBrk="0" hangingPunct="1">
                <a:defRPr sz="1900" kern="1200">
                  <a:solidFill>
                    <a:schemeClr val="tx1"/>
                  </a:solidFill>
                  <a:latin typeface="+mn-lt"/>
                  <a:ea typeface="+mn-ea"/>
                  <a:cs typeface="+mn-cs"/>
                </a:defRPr>
              </a:lvl6pPr>
              <a:lvl7pPr marL="2873515" algn="l" defTabSz="957838" rtl="0" eaLnBrk="1" latinLnBrk="0" hangingPunct="1">
                <a:defRPr sz="1900" kern="1200">
                  <a:solidFill>
                    <a:schemeClr val="tx1"/>
                  </a:solidFill>
                  <a:latin typeface="+mn-lt"/>
                  <a:ea typeface="+mn-ea"/>
                  <a:cs typeface="+mn-cs"/>
                </a:defRPr>
              </a:lvl7pPr>
              <a:lvl8pPr marL="3352434" algn="l" defTabSz="957838" rtl="0" eaLnBrk="1" latinLnBrk="0" hangingPunct="1">
                <a:defRPr sz="1900" kern="1200">
                  <a:solidFill>
                    <a:schemeClr val="tx1"/>
                  </a:solidFill>
                  <a:latin typeface="+mn-lt"/>
                  <a:ea typeface="+mn-ea"/>
                  <a:cs typeface="+mn-cs"/>
                </a:defRPr>
              </a:lvl8pPr>
              <a:lvl9pPr marL="3831353" algn="l" defTabSz="957838" rtl="0" eaLnBrk="1" latinLnBrk="0" hangingPunct="1">
                <a:defRPr sz="1900" kern="1200">
                  <a:solidFill>
                    <a:schemeClr val="tx1"/>
                  </a:solidFill>
                  <a:latin typeface="+mn-lt"/>
                  <a:ea typeface="+mn-ea"/>
                  <a:cs typeface="+mn-cs"/>
                </a:defRPr>
              </a:lvl9pPr>
            </a:lstStyle>
            <a:p>
              <a:endParaRPr lang="en-IN" sz="1544" dirty="0">
                <a:latin typeface="Aptos" panose="020B0004020202020204" pitchFamily="34" charset="0"/>
              </a:endParaRPr>
            </a:p>
          </p:txBody>
        </p:sp>
        <p:sp>
          <p:nvSpPr>
            <p:cNvPr id="40" name="Freeform 11">
              <a:extLst>
                <a:ext uri="{FF2B5EF4-FFF2-40B4-BE49-F238E27FC236}">
                  <a16:creationId xmlns:a16="http://schemas.microsoft.com/office/drawing/2014/main" id="{C8F7B59D-70CF-EE85-7261-25E47FAFACC9}"/>
                </a:ext>
              </a:extLst>
            </p:cNvPr>
            <p:cNvSpPr>
              <a:spLocks/>
            </p:cNvSpPr>
            <p:nvPr/>
          </p:nvSpPr>
          <p:spPr bwMode="auto">
            <a:xfrm>
              <a:off x="3417397" y="1989871"/>
              <a:ext cx="1536265" cy="1773326"/>
            </a:xfrm>
            <a:custGeom>
              <a:avLst/>
              <a:gdLst>
                <a:gd name="T0" fmla="*/ 814 w 814"/>
                <a:gd name="T1" fmla="*/ 940 h 940"/>
                <a:gd name="T2" fmla="*/ 814 w 814"/>
                <a:gd name="T3" fmla="*/ 0 h 940"/>
                <a:gd name="T4" fmla="*/ 0 w 814"/>
                <a:gd name="T5" fmla="*/ 470 h 940"/>
                <a:gd name="T6" fmla="*/ 814 w 814"/>
                <a:gd name="T7" fmla="*/ 940 h 940"/>
              </a:gdLst>
              <a:ahLst/>
              <a:cxnLst>
                <a:cxn ang="0">
                  <a:pos x="T0" y="T1"/>
                </a:cxn>
                <a:cxn ang="0">
                  <a:pos x="T2" y="T3"/>
                </a:cxn>
                <a:cxn ang="0">
                  <a:pos x="T4" y="T5"/>
                </a:cxn>
                <a:cxn ang="0">
                  <a:pos x="T6" y="T7"/>
                </a:cxn>
              </a:cxnLst>
              <a:rect l="0" t="0" r="r" b="b"/>
              <a:pathLst>
                <a:path w="814" h="940">
                  <a:moveTo>
                    <a:pt x="814" y="940"/>
                  </a:moveTo>
                  <a:cubicBezTo>
                    <a:pt x="814" y="0"/>
                    <a:pt x="814" y="0"/>
                    <a:pt x="814" y="0"/>
                  </a:cubicBezTo>
                  <a:cubicBezTo>
                    <a:pt x="466" y="0"/>
                    <a:pt x="162" y="189"/>
                    <a:pt x="0" y="470"/>
                  </a:cubicBezTo>
                  <a:cubicBezTo>
                    <a:pt x="814" y="940"/>
                    <a:pt x="814" y="940"/>
                    <a:pt x="814" y="9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314" tIns="37157" rIns="74314" bIns="37157" numCol="1" anchor="t" anchorCtr="0" compatLnSpc="1">
              <a:prstTxWarp prst="textNoShape">
                <a:avLst/>
              </a:prstTxWarp>
            </a:bodyPr>
            <a:lstStyle>
              <a:defPPr>
                <a:defRPr lang="en-US"/>
              </a:defPPr>
              <a:lvl1pPr marL="0" algn="l" defTabSz="957838" rtl="0" eaLnBrk="1" latinLnBrk="0" hangingPunct="1">
                <a:defRPr sz="1900" kern="1200">
                  <a:solidFill>
                    <a:schemeClr val="tx1"/>
                  </a:solidFill>
                  <a:latin typeface="+mn-lt"/>
                  <a:ea typeface="+mn-ea"/>
                  <a:cs typeface="+mn-cs"/>
                </a:defRPr>
              </a:lvl1pPr>
              <a:lvl2pPr marL="478919" algn="l" defTabSz="957838" rtl="0" eaLnBrk="1" latinLnBrk="0" hangingPunct="1">
                <a:defRPr sz="1900" kern="1200">
                  <a:solidFill>
                    <a:schemeClr val="tx1"/>
                  </a:solidFill>
                  <a:latin typeface="+mn-lt"/>
                  <a:ea typeface="+mn-ea"/>
                  <a:cs typeface="+mn-cs"/>
                </a:defRPr>
              </a:lvl2pPr>
              <a:lvl3pPr marL="957838" algn="l" defTabSz="957838" rtl="0" eaLnBrk="1" latinLnBrk="0" hangingPunct="1">
                <a:defRPr sz="1900" kern="1200">
                  <a:solidFill>
                    <a:schemeClr val="tx1"/>
                  </a:solidFill>
                  <a:latin typeface="+mn-lt"/>
                  <a:ea typeface="+mn-ea"/>
                  <a:cs typeface="+mn-cs"/>
                </a:defRPr>
              </a:lvl3pPr>
              <a:lvl4pPr marL="1436757" algn="l" defTabSz="957838" rtl="0" eaLnBrk="1" latinLnBrk="0" hangingPunct="1">
                <a:defRPr sz="1900" kern="1200">
                  <a:solidFill>
                    <a:schemeClr val="tx1"/>
                  </a:solidFill>
                  <a:latin typeface="+mn-lt"/>
                  <a:ea typeface="+mn-ea"/>
                  <a:cs typeface="+mn-cs"/>
                </a:defRPr>
              </a:lvl4pPr>
              <a:lvl5pPr marL="1915677" algn="l" defTabSz="957838" rtl="0" eaLnBrk="1" latinLnBrk="0" hangingPunct="1">
                <a:defRPr sz="1900" kern="1200">
                  <a:solidFill>
                    <a:schemeClr val="tx1"/>
                  </a:solidFill>
                  <a:latin typeface="+mn-lt"/>
                  <a:ea typeface="+mn-ea"/>
                  <a:cs typeface="+mn-cs"/>
                </a:defRPr>
              </a:lvl5pPr>
              <a:lvl6pPr marL="2394596" algn="l" defTabSz="957838" rtl="0" eaLnBrk="1" latinLnBrk="0" hangingPunct="1">
                <a:defRPr sz="1900" kern="1200">
                  <a:solidFill>
                    <a:schemeClr val="tx1"/>
                  </a:solidFill>
                  <a:latin typeface="+mn-lt"/>
                  <a:ea typeface="+mn-ea"/>
                  <a:cs typeface="+mn-cs"/>
                </a:defRPr>
              </a:lvl6pPr>
              <a:lvl7pPr marL="2873515" algn="l" defTabSz="957838" rtl="0" eaLnBrk="1" latinLnBrk="0" hangingPunct="1">
                <a:defRPr sz="1900" kern="1200">
                  <a:solidFill>
                    <a:schemeClr val="tx1"/>
                  </a:solidFill>
                  <a:latin typeface="+mn-lt"/>
                  <a:ea typeface="+mn-ea"/>
                  <a:cs typeface="+mn-cs"/>
                </a:defRPr>
              </a:lvl7pPr>
              <a:lvl8pPr marL="3352434" algn="l" defTabSz="957838" rtl="0" eaLnBrk="1" latinLnBrk="0" hangingPunct="1">
                <a:defRPr sz="1900" kern="1200">
                  <a:solidFill>
                    <a:schemeClr val="tx1"/>
                  </a:solidFill>
                  <a:latin typeface="+mn-lt"/>
                  <a:ea typeface="+mn-ea"/>
                  <a:cs typeface="+mn-cs"/>
                </a:defRPr>
              </a:lvl8pPr>
              <a:lvl9pPr marL="3831353" algn="l" defTabSz="957838" rtl="0" eaLnBrk="1" latinLnBrk="0" hangingPunct="1">
                <a:defRPr sz="1900" kern="1200">
                  <a:solidFill>
                    <a:schemeClr val="tx1"/>
                  </a:solidFill>
                  <a:latin typeface="+mn-lt"/>
                  <a:ea typeface="+mn-ea"/>
                  <a:cs typeface="+mn-cs"/>
                </a:defRPr>
              </a:lvl9pPr>
            </a:lstStyle>
            <a:p>
              <a:endParaRPr lang="en-IN" sz="1544" dirty="0">
                <a:latin typeface="Aptos" panose="020B0004020202020204" pitchFamily="34" charset="0"/>
              </a:endParaRPr>
            </a:p>
          </p:txBody>
        </p:sp>
        <p:sp>
          <p:nvSpPr>
            <p:cNvPr id="41" name="Freeform 12">
              <a:extLst>
                <a:ext uri="{FF2B5EF4-FFF2-40B4-BE49-F238E27FC236}">
                  <a16:creationId xmlns:a16="http://schemas.microsoft.com/office/drawing/2014/main" id="{96D4C3BF-0001-7956-0B83-5ABC9BB5D59A}"/>
                </a:ext>
              </a:extLst>
            </p:cNvPr>
            <p:cNvSpPr>
              <a:spLocks/>
            </p:cNvSpPr>
            <p:nvPr/>
          </p:nvSpPr>
          <p:spPr bwMode="auto">
            <a:xfrm>
              <a:off x="3180336" y="2875872"/>
              <a:ext cx="1773326" cy="1773326"/>
            </a:xfrm>
            <a:custGeom>
              <a:avLst/>
              <a:gdLst>
                <a:gd name="T0" fmla="*/ 126 w 940"/>
                <a:gd name="T1" fmla="*/ 0 h 940"/>
                <a:gd name="T2" fmla="*/ 0 w 940"/>
                <a:gd name="T3" fmla="*/ 470 h 940"/>
                <a:gd name="T4" fmla="*/ 126 w 940"/>
                <a:gd name="T5" fmla="*/ 940 h 940"/>
                <a:gd name="T6" fmla="*/ 940 w 940"/>
                <a:gd name="T7" fmla="*/ 470 h 940"/>
                <a:gd name="T8" fmla="*/ 126 w 940"/>
                <a:gd name="T9" fmla="*/ 0 h 940"/>
              </a:gdLst>
              <a:ahLst/>
              <a:cxnLst>
                <a:cxn ang="0">
                  <a:pos x="T0" y="T1"/>
                </a:cxn>
                <a:cxn ang="0">
                  <a:pos x="T2" y="T3"/>
                </a:cxn>
                <a:cxn ang="0">
                  <a:pos x="T4" y="T5"/>
                </a:cxn>
                <a:cxn ang="0">
                  <a:pos x="T6" y="T7"/>
                </a:cxn>
                <a:cxn ang="0">
                  <a:pos x="T8" y="T9"/>
                </a:cxn>
              </a:cxnLst>
              <a:rect l="0" t="0" r="r" b="b"/>
              <a:pathLst>
                <a:path w="940" h="940">
                  <a:moveTo>
                    <a:pt x="126" y="0"/>
                  </a:moveTo>
                  <a:cubicBezTo>
                    <a:pt x="46" y="138"/>
                    <a:pt x="0" y="298"/>
                    <a:pt x="0" y="470"/>
                  </a:cubicBezTo>
                  <a:cubicBezTo>
                    <a:pt x="0" y="641"/>
                    <a:pt x="46" y="801"/>
                    <a:pt x="126" y="940"/>
                  </a:cubicBezTo>
                  <a:cubicBezTo>
                    <a:pt x="940" y="470"/>
                    <a:pt x="940" y="470"/>
                    <a:pt x="940" y="470"/>
                  </a:cubicBezTo>
                  <a:lnTo>
                    <a:pt x="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314" tIns="37157" rIns="74314" bIns="37157" numCol="1" anchor="t" anchorCtr="0" compatLnSpc="1">
              <a:prstTxWarp prst="textNoShape">
                <a:avLst/>
              </a:prstTxWarp>
            </a:bodyPr>
            <a:lstStyle>
              <a:defPPr>
                <a:defRPr lang="en-US"/>
              </a:defPPr>
              <a:lvl1pPr marL="0" algn="l" defTabSz="957838" rtl="0" eaLnBrk="1" latinLnBrk="0" hangingPunct="1">
                <a:defRPr sz="1900" kern="1200">
                  <a:solidFill>
                    <a:schemeClr val="tx1"/>
                  </a:solidFill>
                  <a:latin typeface="+mn-lt"/>
                  <a:ea typeface="+mn-ea"/>
                  <a:cs typeface="+mn-cs"/>
                </a:defRPr>
              </a:lvl1pPr>
              <a:lvl2pPr marL="478919" algn="l" defTabSz="957838" rtl="0" eaLnBrk="1" latinLnBrk="0" hangingPunct="1">
                <a:defRPr sz="1900" kern="1200">
                  <a:solidFill>
                    <a:schemeClr val="tx1"/>
                  </a:solidFill>
                  <a:latin typeface="+mn-lt"/>
                  <a:ea typeface="+mn-ea"/>
                  <a:cs typeface="+mn-cs"/>
                </a:defRPr>
              </a:lvl2pPr>
              <a:lvl3pPr marL="957838" algn="l" defTabSz="957838" rtl="0" eaLnBrk="1" latinLnBrk="0" hangingPunct="1">
                <a:defRPr sz="1900" kern="1200">
                  <a:solidFill>
                    <a:schemeClr val="tx1"/>
                  </a:solidFill>
                  <a:latin typeface="+mn-lt"/>
                  <a:ea typeface="+mn-ea"/>
                  <a:cs typeface="+mn-cs"/>
                </a:defRPr>
              </a:lvl3pPr>
              <a:lvl4pPr marL="1436757" algn="l" defTabSz="957838" rtl="0" eaLnBrk="1" latinLnBrk="0" hangingPunct="1">
                <a:defRPr sz="1900" kern="1200">
                  <a:solidFill>
                    <a:schemeClr val="tx1"/>
                  </a:solidFill>
                  <a:latin typeface="+mn-lt"/>
                  <a:ea typeface="+mn-ea"/>
                  <a:cs typeface="+mn-cs"/>
                </a:defRPr>
              </a:lvl4pPr>
              <a:lvl5pPr marL="1915677" algn="l" defTabSz="957838" rtl="0" eaLnBrk="1" latinLnBrk="0" hangingPunct="1">
                <a:defRPr sz="1900" kern="1200">
                  <a:solidFill>
                    <a:schemeClr val="tx1"/>
                  </a:solidFill>
                  <a:latin typeface="+mn-lt"/>
                  <a:ea typeface="+mn-ea"/>
                  <a:cs typeface="+mn-cs"/>
                </a:defRPr>
              </a:lvl5pPr>
              <a:lvl6pPr marL="2394596" algn="l" defTabSz="957838" rtl="0" eaLnBrk="1" latinLnBrk="0" hangingPunct="1">
                <a:defRPr sz="1900" kern="1200">
                  <a:solidFill>
                    <a:schemeClr val="tx1"/>
                  </a:solidFill>
                  <a:latin typeface="+mn-lt"/>
                  <a:ea typeface="+mn-ea"/>
                  <a:cs typeface="+mn-cs"/>
                </a:defRPr>
              </a:lvl6pPr>
              <a:lvl7pPr marL="2873515" algn="l" defTabSz="957838" rtl="0" eaLnBrk="1" latinLnBrk="0" hangingPunct="1">
                <a:defRPr sz="1900" kern="1200">
                  <a:solidFill>
                    <a:schemeClr val="tx1"/>
                  </a:solidFill>
                  <a:latin typeface="+mn-lt"/>
                  <a:ea typeface="+mn-ea"/>
                  <a:cs typeface="+mn-cs"/>
                </a:defRPr>
              </a:lvl7pPr>
              <a:lvl8pPr marL="3352434" algn="l" defTabSz="957838" rtl="0" eaLnBrk="1" latinLnBrk="0" hangingPunct="1">
                <a:defRPr sz="1900" kern="1200">
                  <a:solidFill>
                    <a:schemeClr val="tx1"/>
                  </a:solidFill>
                  <a:latin typeface="+mn-lt"/>
                  <a:ea typeface="+mn-ea"/>
                  <a:cs typeface="+mn-cs"/>
                </a:defRPr>
              </a:lvl8pPr>
              <a:lvl9pPr marL="3831353" algn="l" defTabSz="957838" rtl="0" eaLnBrk="1" latinLnBrk="0" hangingPunct="1">
                <a:defRPr sz="1900" kern="1200">
                  <a:solidFill>
                    <a:schemeClr val="tx1"/>
                  </a:solidFill>
                  <a:latin typeface="+mn-lt"/>
                  <a:ea typeface="+mn-ea"/>
                  <a:cs typeface="+mn-cs"/>
                </a:defRPr>
              </a:lvl9pPr>
            </a:lstStyle>
            <a:p>
              <a:endParaRPr lang="en-IN" sz="1544" dirty="0">
                <a:latin typeface="Aptos" panose="020B0004020202020204" pitchFamily="34" charset="0"/>
              </a:endParaRPr>
            </a:p>
          </p:txBody>
        </p:sp>
        <p:cxnSp>
          <p:nvCxnSpPr>
            <p:cNvPr id="42" name="Straight Connector 41">
              <a:extLst>
                <a:ext uri="{FF2B5EF4-FFF2-40B4-BE49-F238E27FC236}">
                  <a16:creationId xmlns:a16="http://schemas.microsoft.com/office/drawing/2014/main" id="{5CD05339-EF98-5C35-765B-5C63CC1C378B}"/>
                </a:ext>
              </a:extLst>
            </p:cNvPr>
            <p:cNvCxnSpPr>
              <a:cxnSpLocks/>
            </p:cNvCxnSpPr>
            <p:nvPr/>
          </p:nvCxnSpPr>
          <p:spPr>
            <a:xfrm rot="19802432" flipH="1">
              <a:off x="4219460" y="2496888"/>
              <a:ext cx="1467885" cy="254556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6AD05B3-0851-F7C2-3B22-0A81E0DD5696}"/>
                </a:ext>
              </a:extLst>
            </p:cNvPr>
            <p:cNvCxnSpPr>
              <a:cxnSpLocks/>
            </p:cNvCxnSpPr>
            <p:nvPr/>
          </p:nvCxnSpPr>
          <p:spPr>
            <a:xfrm rot="19802432">
              <a:off x="3433764" y="3762535"/>
              <a:ext cx="304113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63A6A20-F578-D3AE-7827-31BA9B256606}"/>
                </a:ext>
              </a:extLst>
            </p:cNvPr>
            <p:cNvCxnSpPr>
              <a:cxnSpLocks/>
            </p:cNvCxnSpPr>
            <p:nvPr/>
          </p:nvCxnSpPr>
          <p:spPr>
            <a:xfrm rot="19802432">
              <a:off x="4194706" y="2460193"/>
              <a:ext cx="1499991" cy="25949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BBDCC07C-11FB-B135-439E-3166804F2423}"/>
              </a:ext>
            </a:extLst>
          </p:cNvPr>
          <p:cNvSpPr txBox="1"/>
          <p:nvPr/>
        </p:nvSpPr>
        <p:spPr>
          <a:xfrm rot="3606915">
            <a:off x="4356318" y="1333424"/>
            <a:ext cx="2425573" cy="3316221"/>
          </a:xfrm>
          <a:prstGeom prst="rect">
            <a:avLst/>
          </a:prstGeom>
          <a:noFill/>
        </p:spPr>
        <p:txBody>
          <a:bodyPr wrap="none">
            <a:prstTxWarp prst="textCircle">
              <a:avLst>
                <a:gd name="adj" fmla="val 8130939"/>
              </a:avLst>
            </a:prstTxWarp>
            <a:spAutoFit/>
          </a:bodyPr>
          <a:lstStyle/>
          <a:p>
            <a:pPr algn="ctr">
              <a:lnSpc>
                <a:spcPct val="80000"/>
              </a:lnSpc>
            </a:pPr>
            <a:r>
              <a:rPr lang="en-IN" sz="2000" b="1" dirty="0">
                <a:solidFill>
                  <a:schemeClr val="bg1"/>
                </a:solidFill>
                <a:latin typeface="Aptos" panose="020B0004020202020204" pitchFamily="34" charset="0"/>
                <a:ea typeface="Open Sans" panose="020B0606030504020204" pitchFamily="34" charset="0"/>
                <a:cs typeface="Open Sans" panose="020B0606030504020204" pitchFamily="34" charset="0"/>
              </a:rPr>
              <a:t>Core Capabilities</a:t>
            </a:r>
          </a:p>
        </p:txBody>
      </p:sp>
      <p:sp>
        <p:nvSpPr>
          <p:cNvPr id="46" name="TextBox 45">
            <a:extLst>
              <a:ext uri="{FF2B5EF4-FFF2-40B4-BE49-F238E27FC236}">
                <a16:creationId xmlns:a16="http://schemas.microsoft.com/office/drawing/2014/main" id="{F0D4CD36-83B8-1E2E-D503-74F9AECAA3EC}"/>
              </a:ext>
            </a:extLst>
          </p:cNvPr>
          <p:cNvSpPr txBox="1"/>
          <p:nvPr/>
        </p:nvSpPr>
        <p:spPr>
          <a:xfrm rot="3606915">
            <a:off x="4613437" y="1888662"/>
            <a:ext cx="2425573" cy="3084971"/>
          </a:xfrm>
          <a:prstGeom prst="rect">
            <a:avLst/>
          </a:prstGeom>
          <a:noFill/>
        </p:spPr>
        <p:txBody>
          <a:bodyPr wrap="none">
            <a:prstTxWarp prst="textCircle">
              <a:avLst>
                <a:gd name="adj" fmla="val 8130939"/>
              </a:avLst>
            </a:prstTxWarp>
            <a:spAutoFit/>
          </a:bodyPr>
          <a:lstStyle/>
          <a:p>
            <a:pPr algn="ctr">
              <a:lnSpc>
                <a:spcPct val="80000"/>
              </a:lnSpc>
            </a:pPr>
            <a:r>
              <a:rPr lang="en-IN" sz="1100" b="1" dirty="0">
                <a:solidFill>
                  <a:schemeClr val="bg1"/>
                </a:solidFill>
                <a:latin typeface="Aptos" panose="020B0004020202020204" pitchFamily="34" charset="0"/>
                <a:ea typeface="Open Sans" panose="020B0606030504020204" pitchFamily="34" charset="0"/>
                <a:cs typeface="Open Sans" panose="020B0606030504020204" pitchFamily="34" charset="0"/>
              </a:rPr>
              <a:t>Electrical &amp; Instrumentation</a:t>
            </a:r>
          </a:p>
        </p:txBody>
      </p:sp>
      <p:sp>
        <p:nvSpPr>
          <p:cNvPr id="47" name="TextBox 46">
            <a:extLst>
              <a:ext uri="{FF2B5EF4-FFF2-40B4-BE49-F238E27FC236}">
                <a16:creationId xmlns:a16="http://schemas.microsoft.com/office/drawing/2014/main" id="{FF55D02E-B4E1-8C20-1425-94E9776A8EFA}"/>
              </a:ext>
            </a:extLst>
          </p:cNvPr>
          <p:cNvSpPr txBox="1"/>
          <p:nvPr/>
        </p:nvSpPr>
        <p:spPr>
          <a:xfrm rot="21528476">
            <a:off x="4334283" y="2350063"/>
            <a:ext cx="2425573" cy="3084971"/>
          </a:xfrm>
          <a:prstGeom prst="rect">
            <a:avLst/>
          </a:prstGeom>
          <a:noFill/>
        </p:spPr>
        <p:txBody>
          <a:bodyPr wrap="none">
            <a:prstTxWarp prst="textCircle">
              <a:avLst>
                <a:gd name="adj" fmla="val 8130939"/>
              </a:avLst>
            </a:prstTxWarp>
            <a:spAutoFit/>
          </a:bodyPr>
          <a:lstStyle/>
          <a:p>
            <a:pPr algn="ctr">
              <a:lnSpc>
                <a:spcPct val="80000"/>
              </a:lnSpc>
            </a:pPr>
            <a:r>
              <a:rPr lang="en-IN" sz="1100" b="1" dirty="0">
                <a:solidFill>
                  <a:schemeClr val="bg1"/>
                </a:solidFill>
                <a:latin typeface="Aptos" panose="020B0004020202020204" pitchFamily="34" charset="0"/>
                <a:ea typeface="Open Sans" panose="020B0606030504020204" pitchFamily="34" charset="0"/>
                <a:cs typeface="Open Sans" panose="020B0606030504020204" pitchFamily="34" charset="0"/>
              </a:rPr>
              <a:t>Power Generation</a:t>
            </a:r>
          </a:p>
        </p:txBody>
      </p:sp>
      <p:sp>
        <p:nvSpPr>
          <p:cNvPr id="48" name="TextBox 47">
            <a:extLst>
              <a:ext uri="{FF2B5EF4-FFF2-40B4-BE49-F238E27FC236}">
                <a16:creationId xmlns:a16="http://schemas.microsoft.com/office/drawing/2014/main" id="{1BD9609A-00C7-8767-678F-3400A5B34644}"/>
              </a:ext>
            </a:extLst>
          </p:cNvPr>
          <p:cNvSpPr txBox="1"/>
          <p:nvPr/>
        </p:nvSpPr>
        <p:spPr>
          <a:xfrm rot="7180030">
            <a:off x="5230793" y="1893595"/>
            <a:ext cx="2425573" cy="3084971"/>
          </a:xfrm>
          <a:prstGeom prst="rect">
            <a:avLst/>
          </a:prstGeom>
          <a:noFill/>
        </p:spPr>
        <p:txBody>
          <a:bodyPr wrap="none">
            <a:prstTxWarp prst="textCircle">
              <a:avLst>
                <a:gd name="adj" fmla="val 8130939"/>
              </a:avLst>
            </a:prstTxWarp>
            <a:spAutoFit/>
          </a:bodyPr>
          <a:lstStyle/>
          <a:p>
            <a:pPr algn="ctr">
              <a:lnSpc>
                <a:spcPct val="80000"/>
              </a:lnSpc>
            </a:pPr>
            <a:r>
              <a:rPr lang="en-IN" sz="1100" b="1" dirty="0">
                <a:solidFill>
                  <a:schemeClr val="bg1"/>
                </a:solidFill>
                <a:latin typeface="Aptos" panose="020B0004020202020204" pitchFamily="34" charset="0"/>
                <a:ea typeface="Open Sans" panose="020B0606030504020204" pitchFamily="34" charset="0"/>
                <a:cs typeface="Open Sans" panose="020B0606030504020204" pitchFamily="34" charset="0"/>
              </a:rPr>
              <a:t>Automation &amp; Controls</a:t>
            </a:r>
          </a:p>
        </p:txBody>
      </p:sp>
      <p:sp>
        <p:nvSpPr>
          <p:cNvPr id="49" name="TextBox 48">
            <a:extLst>
              <a:ext uri="{FF2B5EF4-FFF2-40B4-BE49-F238E27FC236}">
                <a16:creationId xmlns:a16="http://schemas.microsoft.com/office/drawing/2014/main" id="{EF3783E1-3B54-7164-4AED-BD4F4147C897}"/>
              </a:ext>
            </a:extLst>
          </p:cNvPr>
          <p:cNvSpPr txBox="1"/>
          <p:nvPr/>
        </p:nvSpPr>
        <p:spPr>
          <a:xfrm rot="19806915">
            <a:off x="4086046" y="2732789"/>
            <a:ext cx="4320000" cy="3084971"/>
          </a:xfrm>
          <a:prstGeom prst="rect">
            <a:avLst/>
          </a:prstGeom>
          <a:noFill/>
        </p:spPr>
        <p:txBody>
          <a:bodyPr wrap="none">
            <a:prstTxWarp prst="textArchDown">
              <a:avLst>
                <a:gd name="adj" fmla="val 3122688"/>
              </a:avLst>
            </a:prstTxWarp>
            <a:spAutoFit/>
          </a:bodyPr>
          <a:lstStyle/>
          <a:p>
            <a:pPr algn="ctr">
              <a:lnSpc>
                <a:spcPct val="80000"/>
              </a:lnSpc>
            </a:pPr>
            <a:r>
              <a:rPr lang="en-IN" sz="1200" b="1" dirty="0">
                <a:solidFill>
                  <a:schemeClr val="bg1"/>
                </a:solidFill>
                <a:latin typeface="Aptos" panose="020B0004020202020204" pitchFamily="34" charset="0"/>
                <a:ea typeface="Open Sans" panose="020B0606030504020204" pitchFamily="34" charset="0"/>
                <a:cs typeface="Open Sans" panose="020B0606030504020204" pitchFamily="34" charset="0"/>
              </a:rPr>
              <a:t>Design &amp; Drafting</a:t>
            </a:r>
          </a:p>
        </p:txBody>
      </p:sp>
      <p:sp>
        <p:nvSpPr>
          <p:cNvPr id="50" name="TextBox 49">
            <a:extLst>
              <a:ext uri="{FF2B5EF4-FFF2-40B4-BE49-F238E27FC236}">
                <a16:creationId xmlns:a16="http://schemas.microsoft.com/office/drawing/2014/main" id="{CFC301E8-5994-F576-B2A7-59D7F4E43A73}"/>
              </a:ext>
            </a:extLst>
          </p:cNvPr>
          <p:cNvSpPr txBox="1"/>
          <p:nvPr/>
        </p:nvSpPr>
        <p:spPr>
          <a:xfrm rot="1912265">
            <a:off x="3875005" y="2733298"/>
            <a:ext cx="4218969" cy="3084971"/>
          </a:xfrm>
          <a:prstGeom prst="rect">
            <a:avLst/>
          </a:prstGeom>
          <a:noFill/>
        </p:spPr>
        <p:txBody>
          <a:bodyPr wrap="none">
            <a:prstTxWarp prst="textArchDown">
              <a:avLst>
                <a:gd name="adj" fmla="val 1200749"/>
              </a:avLst>
            </a:prstTxWarp>
            <a:spAutoFit/>
          </a:bodyPr>
          <a:lstStyle/>
          <a:p>
            <a:pPr algn="ctr">
              <a:lnSpc>
                <a:spcPct val="80000"/>
              </a:lnSpc>
            </a:pPr>
            <a:r>
              <a:rPr lang="en-IN" sz="1200" b="1" dirty="0">
                <a:solidFill>
                  <a:schemeClr val="bg1"/>
                </a:solidFill>
                <a:latin typeface="Aptos" panose="020B0004020202020204" pitchFamily="34" charset="0"/>
                <a:ea typeface="Open Sans" panose="020B0606030504020204" pitchFamily="34" charset="0"/>
                <a:cs typeface="Open Sans" panose="020B0606030504020204" pitchFamily="34" charset="0"/>
              </a:rPr>
              <a:t>Project Services &amp; Support</a:t>
            </a:r>
          </a:p>
        </p:txBody>
      </p:sp>
      <p:sp>
        <p:nvSpPr>
          <p:cNvPr id="51" name="TextBox 50">
            <a:extLst>
              <a:ext uri="{FF2B5EF4-FFF2-40B4-BE49-F238E27FC236}">
                <a16:creationId xmlns:a16="http://schemas.microsoft.com/office/drawing/2014/main" id="{2997A92E-94A2-E014-FDEF-F3B74C2CCF3F}"/>
              </a:ext>
            </a:extLst>
          </p:cNvPr>
          <p:cNvSpPr txBox="1"/>
          <p:nvPr/>
        </p:nvSpPr>
        <p:spPr>
          <a:xfrm rot="16198561">
            <a:off x="4395060" y="2379775"/>
            <a:ext cx="4084087" cy="3084971"/>
          </a:xfrm>
          <a:prstGeom prst="rect">
            <a:avLst/>
          </a:prstGeom>
          <a:noFill/>
        </p:spPr>
        <p:txBody>
          <a:bodyPr wrap="none">
            <a:prstTxWarp prst="textArchDown">
              <a:avLst>
                <a:gd name="adj" fmla="val 3122688"/>
              </a:avLst>
            </a:prstTxWarp>
            <a:spAutoFit/>
          </a:bodyPr>
          <a:lstStyle/>
          <a:p>
            <a:pPr algn="ctr">
              <a:lnSpc>
                <a:spcPct val="80000"/>
              </a:lnSpc>
            </a:pPr>
            <a:r>
              <a:rPr lang="en-IN" sz="1200" b="1" dirty="0">
                <a:solidFill>
                  <a:schemeClr val="bg1"/>
                </a:solidFill>
                <a:latin typeface="Aptos" panose="020B0004020202020204" pitchFamily="34" charset="0"/>
                <a:ea typeface="Open Sans" panose="020B0606030504020204" pitchFamily="34" charset="0"/>
                <a:cs typeface="Open Sans" panose="020B0606030504020204" pitchFamily="34" charset="0"/>
              </a:rPr>
              <a:t>Technology &amp; Innovation</a:t>
            </a:r>
          </a:p>
        </p:txBody>
      </p:sp>
      <p:sp>
        <p:nvSpPr>
          <p:cNvPr id="52" name="Circle: Hollow 51">
            <a:extLst>
              <a:ext uri="{FF2B5EF4-FFF2-40B4-BE49-F238E27FC236}">
                <a16:creationId xmlns:a16="http://schemas.microsoft.com/office/drawing/2014/main" id="{07CED440-116B-E941-4B27-35FC8932515C}"/>
              </a:ext>
            </a:extLst>
          </p:cNvPr>
          <p:cNvSpPr/>
          <p:nvPr/>
        </p:nvSpPr>
        <p:spPr>
          <a:xfrm rot="19806915">
            <a:off x="4494346" y="2295634"/>
            <a:ext cx="3240000" cy="3240000"/>
          </a:xfrm>
          <a:prstGeom prst="donut">
            <a:avLst>
              <a:gd name="adj" fmla="val 2122"/>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118" tIns="66118" rIns="66118" bIns="66118" rtlCol="0" anchor="ctr">
            <a:noAutofit/>
          </a:bodyPr>
          <a:lstStyle>
            <a:defPPr>
              <a:defRPr lang="en-US"/>
            </a:defPPr>
            <a:lvl1pPr marL="0" algn="l" defTabSz="957838" rtl="0" eaLnBrk="1" latinLnBrk="0" hangingPunct="1">
              <a:defRPr sz="1900" kern="1200">
                <a:solidFill>
                  <a:schemeClr val="lt1"/>
                </a:solidFill>
                <a:latin typeface="+mn-lt"/>
                <a:ea typeface="+mn-ea"/>
                <a:cs typeface="+mn-cs"/>
              </a:defRPr>
            </a:lvl1pPr>
            <a:lvl2pPr marL="478919" algn="l" defTabSz="957838" rtl="0" eaLnBrk="1" latinLnBrk="0" hangingPunct="1">
              <a:defRPr sz="1900" kern="1200">
                <a:solidFill>
                  <a:schemeClr val="lt1"/>
                </a:solidFill>
                <a:latin typeface="+mn-lt"/>
                <a:ea typeface="+mn-ea"/>
                <a:cs typeface="+mn-cs"/>
              </a:defRPr>
            </a:lvl2pPr>
            <a:lvl3pPr marL="957838" algn="l" defTabSz="957838" rtl="0" eaLnBrk="1" latinLnBrk="0" hangingPunct="1">
              <a:defRPr sz="1900" kern="1200">
                <a:solidFill>
                  <a:schemeClr val="lt1"/>
                </a:solidFill>
                <a:latin typeface="+mn-lt"/>
                <a:ea typeface="+mn-ea"/>
                <a:cs typeface="+mn-cs"/>
              </a:defRPr>
            </a:lvl3pPr>
            <a:lvl4pPr marL="1436757" algn="l" defTabSz="957838" rtl="0" eaLnBrk="1" latinLnBrk="0" hangingPunct="1">
              <a:defRPr sz="1900" kern="1200">
                <a:solidFill>
                  <a:schemeClr val="lt1"/>
                </a:solidFill>
                <a:latin typeface="+mn-lt"/>
                <a:ea typeface="+mn-ea"/>
                <a:cs typeface="+mn-cs"/>
              </a:defRPr>
            </a:lvl4pPr>
            <a:lvl5pPr marL="1915677" algn="l" defTabSz="957838" rtl="0" eaLnBrk="1" latinLnBrk="0" hangingPunct="1">
              <a:defRPr sz="1900" kern="1200">
                <a:solidFill>
                  <a:schemeClr val="lt1"/>
                </a:solidFill>
                <a:latin typeface="+mn-lt"/>
                <a:ea typeface="+mn-ea"/>
                <a:cs typeface="+mn-cs"/>
              </a:defRPr>
            </a:lvl5pPr>
            <a:lvl6pPr marL="2394596" algn="l" defTabSz="957838" rtl="0" eaLnBrk="1" latinLnBrk="0" hangingPunct="1">
              <a:defRPr sz="1900" kern="1200">
                <a:solidFill>
                  <a:schemeClr val="lt1"/>
                </a:solidFill>
                <a:latin typeface="+mn-lt"/>
                <a:ea typeface="+mn-ea"/>
                <a:cs typeface="+mn-cs"/>
              </a:defRPr>
            </a:lvl6pPr>
            <a:lvl7pPr marL="2873515" algn="l" defTabSz="957838" rtl="0" eaLnBrk="1" latinLnBrk="0" hangingPunct="1">
              <a:defRPr sz="1900" kern="1200">
                <a:solidFill>
                  <a:schemeClr val="lt1"/>
                </a:solidFill>
                <a:latin typeface="+mn-lt"/>
                <a:ea typeface="+mn-ea"/>
                <a:cs typeface="+mn-cs"/>
              </a:defRPr>
            </a:lvl7pPr>
            <a:lvl8pPr marL="3352434" algn="l" defTabSz="957838" rtl="0" eaLnBrk="1" latinLnBrk="0" hangingPunct="1">
              <a:defRPr sz="1900" kern="1200">
                <a:solidFill>
                  <a:schemeClr val="lt1"/>
                </a:solidFill>
                <a:latin typeface="+mn-lt"/>
                <a:ea typeface="+mn-ea"/>
                <a:cs typeface="+mn-cs"/>
              </a:defRPr>
            </a:lvl8pPr>
            <a:lvl9pPr marL="3831353" algn="l" defTabSz="957838" rtl="0" eaLnBrk="1" latinLnBrk="0" hangingPunct="1">
              <a:defRPr sz="1900" kern="1200">
                <a:solidFill>
                  <a:schemeClr val="lt1"/>
                </a:solidFill>
                <a:latin typeface="+mn-lt"/>
                <a:ea typeface="+mn-ea"/>
                <a:cs typeface="+mn-cs"/>
              </a:defRPr>
            </a:lvl9pPr>
          </a:lstStyle>
          <a:p>
            <a:pPr algn="ctr"/>
            <a:endParaRPr lang="en-AU" sz="900" dirty="0">
              <a:solidFill>
                <a:schemeClr val="tx1"/>
              </a:solidFill>
              <a:latin typeface="Aptos" panose="020B0004020202020204" pitchFamily="34" charset="0"/>
            </a:endParaRPr>
          </a:p>
        </p:txBody>
      </p:sp>
      <p:sp>
        <p:nvSpPr>
          <p:cNvPr id="53" name="Oval 52">
            <a:extLst>
              <a:ext uri="{FF2B5EF4-FFF2-40B4-BE49-F238E27FC236}">
                <a16:creationId xmlns:a16="http://schemas.microsoft.com/office/drawing/2014/main" id="{7DA81BEF-160D-4649-7000-F895B0714B10}"/>
              </a:ext>
            </a:extLst>
          </p:cNvPr>
          <p:cNvSpPr/>
          <p:nvPr/>
        </p:nvSpPr>
        <p:spPr>
          <a:xfrm rot="19806915">
            <a:off x="5603705" y="3407962"/>
            <a:ext cx="1021282" cy="101534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57838" rtl="0" eaLnBrk="1" latinLnBrk="0" hangingPunct="1">
              <a:defRPr sz="1900" kern="1200">
                <a:solidFill>
                  <a:schemeClr val="lt1"/>
                </a:solidFill>
                <a:latin typeface="+mn-lt"/>
                <a:ea typeface="+mn-ea"/>
                <a:cs typeface="+mn-cs"/>
              </a:defRPr>
            </a:lvl1pPr>
            <a:lvl2pPr marL="478919" algn="l" defTabSz="957838" rtl="0" eaLnBrk="1" latinLnBrk="0" hangingPunct="1">
              <a:defRPr sz="1900" kern="1200">
                <a:solidFill>
                  <a:schemeClr val="lt1"/>
                </a:solidFill>
                <a:latin typeface="+mn-lt"/>
                <a:ea typeface="+mn-ea"/>
                <a:cs typeface="+mn-cs"/>
              </a:defRPr>
            </a:lvl2pPr>
            <a:lvl3pPr marL="957838" algn="l" defTabSz="957838" rtl="0" eaLnBrk="1" latinLnBrk="0" hangingPunct="1">
              <a:defRPr sz="1900" kern="1200">
                <a:solidFill>
                  <a:schemeClr val="lt1"/>
                </a:solidFill>
                <a:latin typeface="+mn-lt"/>
                <a:ea typeface="+mn-ea"/>
                <a:cs typeface="+mn-cs"/>
              </a:defRPr>
            </a:lvl3pPr>
            <a:lvl4pPr marL="1436757" algn="l" defTabSz="957838" rtl="0" eaLnBrk="1" latinLnBrk="0" hangingPunct="1">
              <a:defRPr sz="1900" kern="1200">
                <a:solidFill>
                  <a:schemeClr val="lt1"/>
                </a:solidFill>
                <a:latin typeface="+mn-lt"/>
                <a:ea typeface="+mn-ea"/>
                <a:cs typeface="+mn-cs"/>
              </a:defRPr>
            </a:lvl4pPr>
            <a:lvl5pPr marL="1915677" algn="l" defTabSz="957838" rtl="0" eaLnBrk="1" latinLnBrk="0" hangingPunct="1">
              <a:defRPr sz="1900" kern="1200">
                <a:solidFill>
                  <a:schemeClr val="lt1"/>
                </a:solidFill>
                <a:latin typeface="+mn-lt"/>
                <a:ea typeface="+mn-ea"/>
                <a:cs typeface="+mn-cs"/>
              </a:defRPr>
            </a:lvl5pPr>
            <a:lvl6pPr marL="2394596" algn="l" defTabSz="957838" rtl="0" eaLnBrk="1" latinLnBrk="0" hangingPunct="1">
              <a:defRPr sz="1900" kern="1200">
                <a:solidFill>
                  <a:schemeClr val="lt1"/>
                </a:solidFill>
                <a:latin typeface="+mn-lt"/>
                <a:ea typeface="+mn-ea"/>
                <a:cs typeface="+mn-cs"/>
              </a:defRPr>
            </a:lvl6pPr>
            <a:lvl7pPr marL="2873515" algn="l" defTabSz="957838" rtl="0" eaLnBrk="1" latinLnBrk="0" hangingPunct="1">
              <a:defRPr sz="1900" kern="1200">
                <a:solidFill>
                  <a:schemeClr val="lt1"/>
                </a:solidFill>
                <a:latin typeface="+mn-lt"/>
                <a:ea typeface="+mn-ea"/>
                <a:cs typeface="+mn-cs"/>
              </a:defRPr>
            </a:lvl7pPr>
            <a:lvl8pPr marL="3352434" algn="l" defTabSz="957838" rtl="0" eaLnBrk="1" latinLnBrk="0" hangingPunct="1">
              <a:defRPr sz="1900" kern="1200">
                <a:solidFill>
                  <a:schemeClr val="lt1"/>
                </a:solidFill>
                <a:latin typeface="+mn-lt"/>
                <a:ea typeface="+mn-ea"/>
                <a:cs typeface="+mn-cs"/>
              </a:defRPr>
            </a:lvl8pPr>
            <a:lvl9pPr marL="3831353" algn="l" defTabSz="957838" rtl="0" eaLnBrk="1" latinLnBrk="0" hangingPunct="1">
              <a:defRPr sz="1900" kern="1200">
                <a:solidFill>
                  <a:schemeClr val="lt1"/>
                </a:solidFill>
                <a:latin typeface="+mn-lt"/>
                <a:ea typeface="+mn-ea"/>
                <a:cs typeface="+mn-cs"/>
              </a:defRPr>
            </a:lvl9pPr>
          </a:lstStyle>
          <a:p>
            <a:pPr algn="ctr"/>
            <a:endParaRPr lang="en-AU" dirty="0">
              <a:solidFill>
                <a:schemeClr val="bg1"/>
              </a:solidFill>
              <a:latin typeface="Aptos" panose="020B0004020202020204" pitchFamily="34" charset="0"/>
            </a:endParaRPr>
          </a:p>
        </p:txBody>
      </p:sp>
      <p:pic>
        <p:nvPicPr>
          <p:cNvPr id="54" name="Picture 2">
            <a:extLst>
              <a:ext uri="{FF2B5EF4-FFF2-40B4-BE49-F238E27FC236}">
                <a16:creationId xmlns:a16="http://schemas.microsoft.com/office/drawing/2014/main" id="{AF9DAF84-8D2F-6690-4C16-37896CE4BD7A}"/>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5438707" y="2790158"/>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7F5F30A1-C13F-A003-8671-A7AA9E6E8FAC}"/>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4804491" y="3669674"/>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a:extLst>
              <a:ext uri="{FF2B5EF4-FFF2-40B4-BE49-F238E27FC236}">
                <a16:creationId xmlns:a16="http://schemas.microsoft.com/office/drawing/2014/main" id="{4C84676C-2726-E928-94FD-2AEB7D626863}"/>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6430047" y="2791122"/>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a:extLst>
              <a:ext uri="{FF2B5EF4-FFF2-40B4-BE49-F238E27FC236}">
                <a16:creationId xmlns:a16="http://schemas.microsoft.com/office/drawing/2014/main" id="{778F528B-1826-0C81-3890-2400EF5CC4C8}"/>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6945795" y="3701752"/>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a:extLst>
              <a:ext uri="{FF2B5EF4-FFF2-40B4-BE49-F238E27FC236}">
                <a16:creationId xmlns:a16="http://schemas.microsoft.com/office/drawing/2014/main" id="{DF92044C-A26A-452B-8CCD-651DD385183D}"/>
              </a:ext>
            </a:extLst>
          </p:cNvPr>
          <p:cNvPicPr>
            <a:picLocks noChangeAspect="1" noChangeArrowheads="1"/>
          </p:cNvPicPr>
          <p:nvPr/>
        </p:nvPicPr>
        <p:blipFill>
          <a:blip r:embed="rId31" cstate="print">
            <a:biLevel thresh="75000"/>
            <a:extLst>
              <a:ext uri="{28A0092B-C50C-407E-A947-70E740481C1C}">
                <a14:useLocalDpi xmlns:a14="http://schemas.microsoft.com/office/drawing/2010/main"/>
              </a:ext>
            </a:extLst>
          </a:blip>
          <a:srcRect/>
          <a:stretch>
            <a:fillRect/>
          </a:stretch>
        </p:blipFill>
        <p:spPr bwMode="auto">
          <a:xfrm>
            <a:off x="6341284" y="4577382"/>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a:extLst>
              <a:ext uri="{FF2B5EF4-FFF2-40B4-BE49-F238E27FC236}">
                <a16:creationId xmlns:a16="http://schemas.microsoft.com/office/drawing/2014/main" id="{4EC38ED0-D628-9A70-37F7-EC3FF0083899}"/>
              </a:ext>
            </a:extLst>
          </p:cNvPr>
          <p:cNvPicPr>
            <a:picLocks noChangeAspect="1" noChangeArrowheads="1"/>
          </p:cNvPicPr>
          <p:nvPr/>
        </p:nvPicPr>
        <p:blipFill>
          <a:blip r:embed="rId32" cstate="print">
            <a:biLevel thresh="75000"/>
            <a:extLst>
              <a:ext uri="{28A0092B-C50C-407E-A947-70E740481C1C}">
                <a14:useLocalDpi xmlns:a14="http://schemas.microsoft.com/office/drawing/2010/main"/>
              </a:ext>
            </a:extLst>
          </a:blip>
          <a:srcRect/>
          <a:stretch>
            <a:fillRect/>
          </a:stretch>
        </p:blipFill>
        <p:spPr bwMode="auto">
          <a:xfrm>
            <a:off x="5315281" y="4577382"/>
            <a:ext cx="476250" cy="476250"/>
          </a:xfrm>
          <a:prstGeom prst="rect">
            <a:avLst/>
          </a:prstGeom>
          <a:noFill/>
          <a:extLst>
            <a:ext uri="{909E8E84-426E-40DD-AFC4-6F175D3DCCD1}">
              <a14:hiddenFill xmlns:a14="http://schemas.microsoft.com/office/drawing/2010/main">
                <a:solidFill>
                  <a:srgbClr val="FFFFFF"/>
                </a:solidFill>
              </a14:hiddenFill>
            </a:ext>
          </a:extLst>
        </p:spPr>
      </p:pic>
      <p:sp>
        <p:nvSpPr>
          <p:cNvPr id="61" name="Circle: Hollow 60">
            <a:extLst>
              <a:ext uri="{FF2B5EF4-FFF2-40B4-BE49-F238E27FC236}">
                <a16:creationId xmlns:a16="http://schemas.microsoft.com/office/drawing/2014/main" id="{69C1188C-9E19-5749-D105-F20E1A6C9AB1}"/>
              </a:ext>
            </a:extLst>
          </p:cNvPr>
          <p:cNvSpPr/>
          <p:nvPr/>
        </p:nvSpPr>
        <p:spPr>
          <a:xfrm>
            <a:off x="3543509" y="1384320"/>
            <a:ext cx="5172245" cy="5172245"/>
          </a:xfrm>
          <a:prstGeom prst="donut">
            <a:avLst>
              <a:gd name="adj" fmla="val 931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latin typeface="Aptos" panose="020B0004020202020204" pitchFamily="34" charset="0"/>
            </a:endParaRPr>
          </a:p>
        </p:txBody>
      </p:sp>
      <p:sp>
        <p:nvSpPr>
          <p:cNvPr id="62" name="TextBox 61">
            <a:extLst>
              <a:ext uri="{FF2B5EF4-FFF2-40B4-BE49-F238E27FC236}">
                <a16:creationId xmlns:a16="http://schemas.microsoft.com/office/drawing/2014/main" id="{1E3834BD-DFE7-FBB9-BC61-CA34F978AC16}"/>
              </a:ext>
            </a:extLst>
          </p:cNvPr>
          <p:cNvSpPr txBox="1"/>
          <p:nvPr/>
        </p:nvSpPr>
        <p:spPr>
          <a:xfrm>
            <a:off x="308857" y="765517"/>
            <a:ext cx="11212200" cy="307777"/>
          </a:xfrm>
          <a:prstGeom prst="rect">
            <a:avLst/>
          </a:prstGeom>
          <a:noFill/>
        </p:spPr>
        <p:txBody>
          <a:bodyPr wrap="square" rtlCol="0">
            <a:spAutoFit/>
          </a:bodyPr>
          <a:lstStyle/>
          <a:p>
            <a:r>
              <a:rPr lang="en-US" sz="1400" dirty="0">
                <a:latin typeface="Aptos" panose="020B0004020202020204" pitchFamily="34" charset="0"/>
                <a:cs typeface="Arial" panose="020B0604020202020204" pitchFamily="34" charset="0"/>
              </a:rPr>
              <a:t>BEC delivers innovative engineering solutions across the complete range of electrical, power, automation and control systems for client projects.</a:t>
            </a:r>
          </a:p>
        </p:txBody>
      </p:sp>
      <p:sp>
        <p:nvSpPr>
          <p:cNvPr id="64" name="TextBox 63">
            <a:extLst>
              <a:ext uri="{FF2B5EF4-FFF2-40B4-BE49-F238E27FC236}">
                <a16:creationId xmlns:a16="http://schemas.microsoft.com/office/drawing/2014/main" id="{4B0DE37E-736E-F4FB-EACA-7D3C3C6998A4}"/>
              </a:ext>
            </a:extLst>
          </p:cNvPr>
          <p:cNvSpPr txBox="1"/>
          <p:nvPr/>
        </p:nvSpPr>
        <p:spPr>
          <a:xfrm>
            <a:off x="6023582" y="322315"/>
            <a:ext cx="4245974" cy="276999"/>
          </a:xfrm>
          <a:prstGeom prst="rect">
            <a:avLst/>
          </a:prstGeom>
          <a:noFill/>
        </p:spPr>
        <p:txBody>
          <a:bodyPr wrap="square" rtlCol="0">
            <a:spAutoFit/>
          </a:bodyPr>
          <a:lstStyle/>
          <a:p>
            <a:endParaRPr lang="en-AU" sz="1200" dirty="0">
              <a:latin typeface="Aptos" panose="020B0004020202020204" pitchFamily="34" charset="0"/>
            </a:endParaRPr>
          </a:p>
        </p:txBody>
      </p:sp>
      <p:sp>
        <p:nvSpPr>
          <p:cNvPr id="63" name="Title 1">
            <a:extLst>
              <a:ext uri="{FF2B5EF4-FFF2-40B4-BE49-F238E27FC236}">
                <a16:creationId xmlns:a16="http://schemas.microsoft.com/office/drawing/2014/main" id="{52DE1369-910B-7B8E-29F7-1460007771C6}"/>
              </a:ext>
            </a:extLst>
          </p:cNvPr>
          <p:cNvSpPr txBox="1">
            <a:spLocks/>
          </p:cNvSpPr>
          <p:nvPr/>
        </p:nvSpPr>
        <p:spPr>
          <a:xfrm>
            <a:off x="0" y="-2524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Aptos" panose="020B0004020202020204" pitchFamily="34" charset="0"/>
                <a:ea typeface="+mj-ea"/>
                <a:cs typeface="+mj-cs"/>
              </a:defRPr>
            </a:lvl1pPr>
          </a:lstStyle>
          <a:p>
            <a:r>
              <a:rPr lang="en-US" sz="4000" dirty="0">
                <a:solidFill>
                  <a:schemeClr val="bg1"/>
                </a:solidFill>
              </a:rPr>
              <a:t>2. Capabilities Overview</a:t>
            </a:r>
            <a:endParaRPr lang="en-AU" dirty="0"/>
          </a:p>
        </p:txBody>
      </p:sp>
      <p:sp>
        <p:nvSpPr>
          <p:cNvPr id="2" name="Slide Number Placeholder 1">
            <a:extLst>
              <a:ext uri="{FF2B5EF4-FFF2-40B4-BE49-F238E27FC236}">
                <a16:creationId xmlns:a16="http://schemas.microsoft.com/office/drawing/2014/main" id="{178AE4B6-3FAA-DB75-6011-85190BD11511}"/>
              </a:ext>
            </a:extLst>
          </p:cNvPr>
          <p:cNvSpPr>
            <a:spLocks noGrp="1"/>
          </p:cNvSpPr>
          <p:nvPr>
            <p:ph type="sldNum" sz="quarter" idx="12"/>
          </p:nvPr>
        </p:nvSpPr>
        <p:spPr/>
        <p:txBody>
          <a:bodyPr/>
          <a:lstStyle/>
          <a:p>
            <a:fld id="{BFD7A0E7-078F-4AD0-A493-5B249F8993C7}" type="slidenum">
              <a:rPr lang="en-AU" smtClean="0"/>
              <a:t>3</a:t>
            </a:fld>
            <a:endParaRPr lang="en-AU" dirty="0"/>
          </a:p>
        </p:txBody>
      </p:sp>
      <p:pic>
        <p:nvPicPr>
          <p:cNvPr id="1026" name="Picture 2" descr="BEC Engineering logo">
            <a:extLst>
              <a:ext uri="{FF2B5EF4-FFF2-40B4-BE49-F238E27FC236}">
                <a16:creationId xmlns:a16="http://schemas.microsoft.com/office/drawing/2014/main" id="{5134FFBA-7959-2ABE-77BA-450F05595BCA}"/>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4148" t="-8186" r="-8734" b="-6988"/>
          <a:stretch/>
        </p:blipFill>
        <p:spPr bwMode="auto">
          <a:xfrm>
            <a:off x="5701717" y="3488787"/>
            <a:ext cx="880383" cy="82515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9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E28DF2B-592C-9B8B-5EE0-4798F6B295BA}"/>
              </a:ext>
            </a:extLst>
          </p:cNvPr>
          <p:cNvSpPr/>
          <p:nvPr/>
        </p:nvSpPr>
        <p:spPr>
          <a:xfrm>
            <a:off x="6219823" y="1585614"/>
            <a:ext cx="5543550" cy="2586138"/>
          </a:xfrm>
          <a:prstGeom prst="rect">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6" name="Picture 25">
            <a:extLst>
              <a:ext uri="{FF2B5EF4-FFF2-40B4-BE49-F238E27FC236}">
                <a16:creationId xmlns:a16="http://schemas.microsoft.com/office/drawing/2014/main" id="{4A569484-F934-5002-DFAA-9848E2A12C57}"/>
              </a:ext>
            </a:extLst>
          </p:cNvPr>
          <p:cNvPicPr>
            <a:picLocks noChangeAspect="1"/>
          </p:cNvPicPr>
          <p:nvPr/>
        </p:nvPicPr>
        <p:blipFill rotWithShape="1">
          <a:blip r:embed="rId3">
            <a:extLst>
              <a:ext uri="{28A0092B-C50C-407E-A947-70E740481C1C}">
                <a14:useLocalDpi xmlns:a14="http://schemas.microsoft.com/office/drawing/2010/main" val="0"/>
              </a:ext>
            </a:extLst>
          </a:blip>
          <a:srcRect t="31384"/>
          <a:stretch/>
        </p:blipFill>
        <p:spPr>
          <a:xfrm>
            <a:off x="6219823" y="4291287"/>
            <a:ext cx="5543550" cy="2195539"/>
          </a:xfrm>
          <a:prstGeom prst="rect">
            <a:avLst/>
          </a:prstGeom>
          <a:ln>
            <a:no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4ABB464-2FC5-01A6-DF05-D20E9A5AB316}"/>
              </a:ext>
            </a:extLst>
          </p:cNvPr>
          <p:cNvSpPr txBox="1"/>
          <p:nvPr/>
        </p:nvSpPr>
        <p:spPr>
          <a:xfrm>
            <a:off x="428626" y="1585614"/>
            <a:ext cx="5543550" cy="2598147"/>
          </a:xfrm>
          <a:prstGeom prst="rect">
            <a:avLst/>
          </a:prstGeom>
          <a:solidFill>
            <a:srgbClr val="00A3B4"/>
          </a:solidFill>
        </p:spPr>
        <p:txBody>
          <a:bodyPr wrap="square" rtlCol="0">
            <a:spAutoFit/>
          </a:bodyPr>
          <a:lstStyle/>
          <a:p>
            <a:pPr>
              <a:spcAft>
                <a:spcPts val="800"/>
              </a:spcAft>
            </a:pPr>
            <a:r>
              <a:rPr lang="en-US" sz="1150" dirty="0">
                <a:solidFill>
                  <a:schemeClr val="bg1"/>
                </a:solidFill>
                <a:latin typeface="Aptos" panose="020B0004020202020204" pitchFamily="34" charset="0"/>
              </a:rPr>
              <a:t>BEC has a dedicated Power Systems team offering comprehensive engineering solutions for power networks.   As all projects are built upon safe and reliable power systems, having this capability means BEC is engaged in the early phases of any projects. </a:t>
            </a:r>
          </a:p>
          <a:p>
            <a:pPr>
              <a:spcAft>
                <a:spcPts val="800"/>
              </a:spcAft>
            </a:pPr>
            <a:r>
              <a:rPr lang="en-US" sz="1150" dirty="0">
                <a:solidFill>
                  <a:schemeClr val="bg1"/>
                </a:solidFill>
                <a:latin typeface="Aptos" panose="020B0004020202020204" pitchFamily="34" charset="0"/>
              </a:rPr>
              <a:t>BEC offers design, management and turnkey solutions for existing plant or new projects and undertakes all grid connection requirements, including network planning for utility infrastructure upgrades and the integration of renewables.    The team stays abreast of technological change, reflected in BEC’s system designs which routinely set industry standards.</a:t>
            </a:r>
          </a:p>
          <a:p>
            <a:pPr>
              <a:spcAft>
                <a:spcPts val="500"/>
              </a:spcAft>
            </a:pPr>
            <a:r>
              <a:rPr lang="en-US" sz="1150" dirty="0">
                <a:solidFill>
                  <a:schemeClr val="bg1"/>
                </a:solidFill>
                <a:latin typeface="Aptos" panose="020B0004020202020204" pitchFamily="34" charset="0"/>
              </a:rPr>
              <a:t>With a successful track record of delivering complex power projects for remote locations both in Australia and around the world, BEC provides clients with a cost-effective solution, whether the aim is to increase power capacity, maximise efficiency or design a new power station.</a:t>
            </a:r>
          </a:p>
        </p:txBody>
      </p:sp>
      <p:sp>
        <p:nvSpPr>
          <p:cNvPr id="5" name="TextBox 4">
            <a:extLst>
              <a:ext uri="{FF2B5EF4-FFF2-40B4-BE49-F238E27FC236}">
                <a16:creationId xmlns:a16="http://schemas.microsoft.com/office/drawing/2014/main" id="{60F95442-AFC4-5020-6110-13AEDFF1FFC3}"/>
              </a:ext>
            </a:extLst>
          </p:cNvPr>
          <p:cNvSpPr txBox="1"/>
          <p:nvPr/>
        </p:nvSpPr>
        <p:spPr>
          <a:xfrm>
            <a:off x="428626" y="1210033"/>
            <a:ext cx="5543550" cy="307777"/>
          </a:xfrm>
          <a:prstGeom prst="rect">
            <a:avLst/>
          </a:prstGeom>
          <a:noFill/>
          <a:ln>
            <a:solidFill>
              <a:srgbClr val="00A3B4"/>
            </a:solidFill>
          </a:ln>
        </p:spPr>
        <p:txBody>
          <a:bodyPr wrap="square" rtlCol="0">
            <a:spAutoFit/>
          </a:bodyPr>
          <a:lstStyle/>
          <a:p>
            <a:r>
              <a:rPr lang="en-US" sz="1400" b="1" dirty="0">
                <a:latin typeface="Aptos" panose="020B0004020202020204" pitchFamily="34" charset="0"/>
              </a:rPr>
              <a:t>Overview</a:t>
            </a:r>
          </a:p>
        </p:txBody>
      </p:sp>
      <p:sp>
        <p:nvSpPr>
          <p:cNvPr id="6" name="TextBox 5">
            <a:extLst>
              <a:ext uri="{FF2B5EF4-FFF2-40B4-BE49-F238E27FC236}">
                <a16:creationId xmlns:a16="http://schemas.microsoft.com/office/drawing/2014/main" id="{C147E5C1-1A4C-22E3-F96B-43E6431E1F05}"/>
              </a:ext>
            </a:extLst>
          </p:cNvPr>
          <p:cNvSpPr txBox="1"/>
          <p:nvPr/>
        </p:nvSpPr>
        <p:spPr>
          <a:xfrm>
            <a:off x="6219827" y="1210033"/>
            <a:ext cx="5543550" cy="307777"/>
          </a:xfrm>
          <a:prstGeom prst="rect">
            <a:avLst/>
          </a:prstGeom>
          <a:noFill/>
          <a:ln>
            <a:solidFill>
              <a:srgbClr val="00A3B4"/>
            </a:solidFill>
          </a:ln>
        </p:spPr>
        <p:txBody>
          <a:bodyPr wrap="square" rtlCol="0">
            <a:spAutoFit/>
          </a:bodyPr>
          <a:lstStyle/>
          <a:p>
            <a:r>
              <a:rPr lang="en-US" sz="1400" b="1" dirty="0">
                <a:latin typeface="Aptos" panose="020B0004020202020204" pitchFamily="34" charset="0"/>
              </a:rPr>
              <a:t>Capabilities</a:t>
            </a:r>
          </a:p>
        </p:txBody>
      </p:sp>
      <p:sp>
        <p:nvSpPr>
          <p:cNvPr id="8" name="TextBox 7">
            <a:extLst>
              <a:ext uri="{FF2B5EF4-FFF2-40B4-BE49-F238E27FC236}">
                <a16:creationId xmlns:a16="http://schemas.microsoft.com/office/drawing/2014/main" id="{74367D17-9171-7AF1-A87E-19204BCF00BC}"/>
              </a:ext>
            </a:extLst>
          </p:cNvPr>
          <p:cNvSpPr txBox="1"/>
          <p:nvPr/>
        </p:nvSpPr>
        <p:spPr>
          <a:xfrm rot="16200000">
            <a:off x="66547" y="5837880"/>
            <a:ext cx="1041487" cy="261610"/>
          </a:xfrm>
          <a:prstGeom prst="rect">
            <a:avLst/>
          </a:prstGeom>
          <a:solidFill>
            <a:srgbClr val="00A3B4"/>
          </a:solidFill>
          <a:ln>
            <a:solidFill>
              <a:srgbClr val="00A3B4"/>
            </a:solidFill>
          </a:ln>
        </p:spPr>
        <p:txBody>
          <a:bodyPr wrap="square" rtlCol="0">
            <a:spAutoFit/>
          </a:bodyPr>
          <a:lstStyle/>
          <a:p>
            <a:r>
              <a:rPr lang="en-US" sz="1100" b="1" dirty="0">
                <a:solidFill>
                  <a:schemeClr val="bg1"/>
                </a:solidFill>
                <a:latin typeface="Aptos" panose="020B0004020202020204" pitchFamily="34" charset="0"/>
              </a:rPr>
              <a:t>Major Clients</a:t>
            </a:r>
          </a:p>
        </p:txBody>
      </p:sp>
      <p:sp>
        <p:nvSpPr>
          <p:cNvPr id="9" name="Rectangle 8">
            <a:extLst>
              <a:ext uri="{FF2B5EF4-FFF2-40B4-BE49-F238E27FC236}">
                <a16:creationId xmlns:a16="http://schemas.microsoft.com/office/drawing/2014/main" id="{9F129A39-A8C7-BD00-04BD-C556B4F96F28}"/>
              </a:ext>
            </a:extLst>
          </p:cNvPr>
          <p:cNvSpPr/>
          <p:nvPr/>
        </p:nvSpPr>
        <p:spPr>
          <a:xfrm>
            <a:off x="800100" y="5447942"/>
            <a:ext cx="5172076" cy="1041487"/>
          </a:xfrm>
          <a:prstGeom prst="rect">
            <a:avLst/>
          </a:prstGeom>
          <a:noFill/>
          <a:ln>
            <a:solidFill>
              <a:srgbClr val="00A3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grpSp>
        <p:nvGrpSpPr>
          <p:cNvPr id="3" name="Group 2">
            <a:extLst>
              <a:ext uri="{FF2B5EF4-FFF2-40B4-BE49-F238E27FC236}">
                <a16:creationId xmlns:a16="http://schemas.microsoft.com/office/drawing/2014/main" id="{D70B2DCE-4764-7A23-60E4-D87BB08E115D}"/>
              </a:ext>
            </a:extLst>
          </p:cNvPr>
          <p:cNvGrpSpPr/>
          <p:nvPr/>
        </p:nvGrpSpPr>
        <p:grpSpPr>
          <a:xfrm>
            <a:off x="977400" y="4404809"/>
            <a:ext cx="4817476" cy="840398"/>
            <a:chOff x="771712" y="4078570"/>
            <a:chExt cx="4632930" cy="699031"/>
          </a:xfrm>
        </p:grpSpPr>
        <p:pic>
          <p:nvPicPr>
            <p:cNvPr id="10" name="Graphic 9" descr="Books with solid fill">
              <a:extLst>
                <a:ext uri="{FF2B5EF4-FFF2-40B4-BE49-F238E27FC236}">
                  <a16:creationId xmlns:a16="http://schemas.microsoft.com/office/drawing/2014/main" id="{B4CDFF9D-B4AB-A73A-1A31-FD1A6BCF2A8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38085" y="4247061"/>
              <a:ext cx="315715" cy="315715"/>
            </a:xfrm>
            <a:prstGeom prst="rect">
              <a:avLst/>
            </a:prstGeom>
          </p:spPr>
        </p:pic>
        <p:sp>
          <p:nvSpPr>
            <p:cNvPr id="17" name="Arrow: Left-Right 16">
              <a:extLst>
                <a:ext uri="{FF2B5EF4-FFF2-40B4-BE49-F238E27FC236}">
                  <a16:creationId xmlns:a16="http://schemas.microsoft.com/office/drawing/2014/main" id="{917A469B-A882-B692-0F55-BC4DD7AE551D}"/>
                </a:ext>
              </a:extLst>
            </p:cNvPr>
            <p:cNvSpPr/>
            <p:nvPr/>
          </p:nvSpPr>
          <p:spPr>
            <a:xfrm>
              <a:off x="1886103" y="4343037"/>
              <a:ext cx="2297580" cy="148511"/>
            </a:xfrm>
            <a:prstGeom prst="leftRightArrow">
              <a:avLst>
                <a:gd name="adj1" fmla="val 50000"/>
                <a:gd name="adj2" fmla="val 83993"/>
              </a:avLst>
            </a:prstGeom>
            <a:solidFill>
              <a:srgbClr val="009EB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pic>
          <p:nvPicPr>
            <p:cNvPr id="19" name="Graphic 18" descr="Power Plant with solid fill">
              <a:extLst>
                <a:ext uri="{FF2B5EF4-FFF2-40B4-BE49-F238E27FC236}">
                  <a16:creationId xmlns:a16="http://schemas.microsoft.com/office/drawing/2014/main" id="{E62E6202-BCA9-D76D-0256-1E3BDFF2134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68285" y="4078570"/>
              <a:ext cx="363074" cy="363074"/>
            </a:xfrm>
            <a:prstGeom prst="rect">
              <a:avLst/>
            </a:prstGeom>
          </p:spPr>
        </p:pic>
        <p:pic>
          <p:nvPicPr>
            <p:cNvPr id="20" name="Graphic 19" descr="Electric Tower with solid fill">
              <a:extLst>
                <a:ext uri="{FF2B5EF4-FFF2-40B4-BE49-F238E27FC236}">
                  <a16:creationId xmlns:a16="http://schemas.microsoft.com/office/drawing/2014/main" id="{043F30B7-F0AF-4CA6-9711-E763EAFD0C1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38885" y="4097318"/>
              <a:ext cx="363074" cy="363074"/>
            </a:xfrm>
            <a:prstGeom prst="rect">
              <a:avLst/>
            </a:prstGeom>
          </p:spPr>
        </p:pic>
        <p:sp>
          <p:nvSpPr>
            <p:cNvPr id="21" name="TextBox 20">
              <a:extLst>
                <a:ext uri="{FF2B5EF4-FFF2-40B4-BE49-F238E27FC236}">
                  <a16:creationId xmlns:a16="http://schemas.microsoft.com/office/drawing/2014/main" id="{74BD9A36-49F9-98B2-A792-7B092BAE7E4B}"/>
                </a:ext>
              </a:extLst>
            </p:cNvPr>
            <p:cNvSpPr txBox="1"/>
            <p:nvPr/>
          </p:nvSpPr>
          <p:spPr>
            <a:xfrm>
              <a:off x="771712" y="4582772"/>
              <a:ext cx="1279244" cy="192003"/>
            </a:xfrm>
            <a:prstGeom prst="rect">
              <a:avLst/>
            </a:prstGeom>
            <a:noFill/>
          </p:spPr>
          <p:txBody>
            <a:bodyPr wrap="square" rtlCol="0">
              <a:spAutoFit/>
            </a:bodyPr>
            <a:lstStyle/>
            <a:p>
              <a:pPr algn="ctr">
                <a:buClr>
                  <a:schemeClr val="bg1">
                    <a:lumMod val="50000"/>
                  </a:schemeClr>
                </a:buClr>
              </a:pPr>
              <a:r>
                <a:rPr lang="en-US" sz="900" b="1" dirty="0">
                  <a:solidFill>
                    <a:srgbClr val="565A5C"/>
                  </a:solidFill>
                  <a:latin typeface="Aptos" panose="020B0004020202020204" pitchFamily="34" charset="0"/>
                  <a:cs typeface="Arial" pitchFamily="34" charset="0"/>
                </a:rPr>
                <a:t>Small LV Studies</a:t>
              </a:r>
            </a:p>
          </p:txBody>
        </p:sp>
        <p:sp>
          <p:nvSpPr>
            <p:cNvPr id="22" name="TextBox 21">
              <a:extLst>
                <a:ext uri="{FF2B5EF4-FFF2-40B4-BE49-F238E27FC236}">
                  <a16:creationId xmlns:a16="http://schemas.microsoft.com/office/drawing/2014/main" id="{3192A8E8-AA78-94FC-292A-7C9305DD7609}"/>
                </a:ext>
              </a:extLst>
            </p:cNvPr>
            <p:cNvSpPr txBox="1"/>
            <p:nvPr/>
          </p:nvSpPr>
          <p:spPr>
            <a:xfrm>
              <a:off x="4125398" y="4470396"/>
              <a:ext cx="1279244" cy="307205"/>
            </a:xfrm>
            <a:prstGeom prst="rect">
              <a:avLst/>
            </a:prstGeom>
            <a:noFill/>
          </p:spPr>
          <p:txBody>
            <a:bodyPr wrap="square" rtlCol="0">
              <a:spAutoFit/>
            </a:bodyPr>
            <a:lstStyle/>
            <a:p>
              <a:pPr algn="ctr">
                <a:buClr>
                  <a:schemeClr val="bg1">
                    <a:lumMod val="50000"/>
                  </a:schemeClr>
                </a:buClr>
              </a:pPr>
              <a:r>
                <a:rPr lang="en-US" sz="900" b="1" dirty="0">
                  <a:solidFill>
                    <a:srgbClr val="565A5C"/>
                  </a:solidFill>
                  <a:latin typeface="Aptos" panose="020B0004020202020204" pitchFamily="34" charset="0"/>
                  <a:cs typeface="Arial" pitchFamily="34" charset="0"/>
                </a:rPr>
                <a:t>HV substation and power line design</a:t>
              </a:r>
            </a:p>
          </p:txBody>
        </p:sp>
      </p:grpSp>
      <p:pic>
        <p:nvPicPr>
          <p:cNvPr id="27" name="Picture 6" descr="BHP-Nickel West | Autonomous Technology">
            <a:extLst>
              <a:ext uri="{FF2B5EF4-FFF2-40B4-BE49-F238E27FC236}">
                <a16:creationId xmlns:a16="http://schemas.microsoft.com/office/drawing/2014/main" id="{546583B0-F211-6EB3-D839-186621A105D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55186" y="5753827"/>
            <a:ext cx="748547" cy="588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HP Billiton Archives - London Mining Network">
            <a:extLst>
              <a:ext uri="{FF2B5EF4-FFF2-40B4-BE49-F238E27FC236}">
                <a16:creationId xmlns:a16="http://schemas.microsoft.com/office/drawing/2014/main" id="{CA9BE9FA-703F-E49A-9967-F8B8EAC8195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593034" y="5867170"/>
            <a:ext cx="894058" cy="3028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Maca Interquip - Crunchbase Company Profile &amp; Funding">
            <a:extLst>
              <a:ext uri="{FF2B5EF4-FFF2-40B4-BE49-F238E27FC236}">
                <a16:creationId xmlns:a16="http://schemas.microsoft.com/office/drawing/2014/main" id="{BD386632-2AB7-6E1F-2C72-99A760AF6A02}"/>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420194" y="5474067"/>
            <a:ext cx="1015450" cy="10154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Earbus Foundation - Our Thanks to Anglo-Gold Ashanti">
            <a:extLst>
              <a:ext uri="{FF2B5EF4-FFF2-40B4-BE49-F238E27FC236}">
                <a16:creationId xmlns:a16="http://schemas.microsoft.com/office/drawing/2014/main" id="{05E6163B-5F7C-661F-ACCB-9FE5762FA0CD}"/>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t="13466" r="17933" b="14577"/>
          <a:stretch/>
        </p:blipFill>
        <p:spPr bwMode="auto">
          <a:xfrm>
            <a:off x="4721369" y="5656635"/>
            <a:ext cx="1094821" cy="361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Gold Fields Logo PNG Vector (SVG) Free Download">
            <a:extLst>
              <a:ext uri="{FF2B5EF4-FFF2-40B4-BE49-F238E27FC236}">
                <a16:creationId xmlns:a16="http://schemas.microsoft.com/office/drawing/2014/main" id="{83EDD31A-C74F-3926-F134-FED84B51731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648502" y="5705135"/>
            <a:ext cx="792089" cy="52709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Proton Power, Inc.">
            <a:extLst>
              <a:ext uri="{FF2B5EF4-FFF2-40B4-BE49-F238E27FC236}">
                <a16:creationId xmlns:a16="http://schemas.microsoft.com/office/drawing/2014/main" id="{440275F5-A801-C758-CF3A-73FAE3F5F63C}"/>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450360" y="6120775"/>
            <a:ext cx="1462272" cy="2738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E2290C4-056A-6734-1320-4D0A4839DF2B}"/>
              </a:ext>
            </a:extLst>
          </p:cNvPr>
          <p:cNvSpPr txBox="1"/>
          <p:nvPr/>
        </p:nvSpPr>
        <p:spPr>
          <a:xfrm>
            <a:off x="308857" y="765517"/>
            <a:ext cx="11212200" cy="307777"/>
          </a:xfrm>
          <a:prstGeom prst="rect">
            <a:avLst/>
          </a:prstGeom>
          <a:noFill/>
        </p:spPr>
        <p:txBody>
          <a:bodyPr wrap="square" rtlCol="0">
            <a:spAutoFit/>
          </a:bodyPr>
          <a:lstStyle/>
          <a:p>
            <a:r>
              <a:rPr lang="en-US" sz="1400" dirty="0">
                <a:latin typeface="Aptos" panose="020B0004020202020204" pitchFamily="34" charset="0"/>
                <a:cs typeface="Arial" panose="020B0604020202020204" pitchFamily="34" charset="0"/>
              </a:rPr>
              <a:t>BEC provides design, management and turnkey solutions for power systems and generation in remote locations.</a:t>
            </a:r>
          </a:p>
        </p:txBody>
      </p:sp>
      <p:sp>
        <p:nvSpPr>
          <p:cNvPr id="13" name="Title 12">
            <a:extLst>
              <a:ext uri="{FF2B5EF4-FFF2-40B4-BE49-F238E27FC236}">
                <a16:creationId xmlns:a16="http://schemas.microsoft.com/office/drawing/2014/main" id="{D0CA6C32-D27D-AA02-D4D7-95864DACF2AC}"/>
              </a:ext>
            </a:extLst>
          </p:cNvPr>
          <p:cNvSpPr>
            <a:spLocks noGrp="1"/>
          </p:cNvSpPr>
          <p:nvPr>
            <p:ph type="title"/>
          </p:nvPr>
        </p:nvSpPr>
        <p:spPr/>
        <p:txBody>
          <a:bodyPr/>
          <a:lstStyle/>
          <a:p>
            <a:r>
              <a:rPr lang="en-US" dirty="0"/>
              <a:t>3</a:t>
            </a:r>
            <a:r>
              <a:rPr lang="en-US" sz="4000" dirty="0">
                <a:solidFill>
                  <a:schemeClr val="bg1"/>
                </a:solidFill>
              </a:rPr>
              <a:t>. Power Systems</a:t>
            </a:r>
            <a:endParaRPr lang="en-AU" dirty="0"/>
          </a:p>
        </p:txBody>
      </p:sp>
      <p:sp>
        <p:nvSpPr>
          <p:cNvPr id="2" name="Slide Number Placeholder 1">
            <a:extLst>
              <a:ext uri="{FF2B5EF4-FFF2-40B4-BE49-F238E27FC236}">
                <a16:creationId xmlns:a16="http://schemas.microsoft.com/office/drawing/2014/main" id="{5DF17494-8015-DE92-97D1-478A84B4E1CA}"/>
              </a:ext>
            </a:extLst>
          </p:cNvPr>
          <p:cNvSpPr>
            <a:spLocks noGrp="1"/>
          </p:cNvSpPr>
          <p:nvPr>
            <p:ph type="sldNum" sz="quarter" idx="12"/>
          </p:nvPr>
        </p:nvSpPr>
        <p:spPr/>
        <p:txBody>
          <a:bodyPr/>
          <a:lstStyle/>
          <a:p>
            <a:fld id="{BFD7A0E7-078F-4AD0-A493-5B249F8993C7}" type="slidenum">
              <a:rPr lang="en-AU" smtClean="0"/>
              <a:t>4</a:t>
            </a:fld>
            <a:endParaRPr lang="en-AU" dirty="0"/>
          </a:p>
        </p:txBody>
      </p:sp>
      <p:sp>
        <p:nvSpPr>
          <p:cNvPr id="12" name="Rectangle 11">
            <a:extLst>
              <a:ext uri="{FF2B5EF4-FFF2-40B4-BE49-F238E27FC236}">
                <a16:creationId xmlns:a16="http://schemas.microsoft.com/office/drawing/2014/main" id="{0ED6B543-6C58-ED79-2E4C-5042049AB0AB}"/>
              </a:ext>
            </a:extLst>
          </p:cNvPr>
          <p:cNvSpPr/>
          <p:nvPr/>
        </p:nvSpPr>
        <p:spPr>
          <a:xfrm>
            <a:off x="800100" y="4304265"/>
            <a:ext cx="5172076" cy="1041487"/>
          </a:xfrm>
          <a:prstGeom prst="rect">
            <a:avLst/>
          </a:prstGeom>
          <a:noFill/>
          <a:ln>
            <a:solidFill>
              <a:srgbClr val="00A3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14" name="TextBox 13">
            <a:extLst>
              <a:ext uri="{FF2B5EF4-FFF2-40B4-BE49-F238E27FC236}">
                <a16:creationId xmlns:a16="http://schemas.microsoft.com/office/drawing/2014/main" id="{75DDA660-9077-CE6C-D8F7-B73356D63A98}"/>
              </a:ext>
            </a:extLst>
          </p:cNvPr>
          <p:cNvSpPr txBox="1"/>
          <p:nvPr/>
        </p:nvSpPr>
        <p:spPr>
          <a:xfrm rot="16200000">
            <a:off x="66547" y="4681226"/>
            <a:ext cx="1041487" cy="261610"/>
          </a:xfrm>
          <a:prstGeom prst="rect">
            <a:avLst/>
          </a:prstGeom>
          <a:solidFill>
            <a:srgbClr val="00A3B4"/>
          </a:solidFill>
          <a:ln>
            <a:solidFill>
              <a:srgbClr val="00A3B4"/>
            </a:solidFill>
          </a:ln>
        </p:spPr>
        <p:txBody>
          <a:bodyPr wrap="square" rtlCol="0">
            <a:spAutoFit/>
          </a:bodyPr>
          <a:lstStyle/>
          <a:p>
            <a:r>
              <a:rPr lang="en-US" sz="1100" b="1" dirty="0">
                <a:solidFill>
                  <a:schemeClr val="bg1"/>
                </a:solidFill>
                <a:latin typeface="Aptos" panose="020B0004020202020204" pitchFamily="34" charset="0"/>
              </a:rPr>
              <a:t>Any Project</a:t>
            </a:r>
          </a:p>
        </p:txBody>
      </p:sp>
      <p:sp>
        <p:nvSpPr>
          <p:cNvPr id="15" name="TextBox 14">
            <a:extLst>
              <a:ext uri="{FF2B5EF4-FFF2-40B4-BE49-F238E27FC236}">
                <a16:creationId xmlns:a16="http://schemas.microsoft.com/office/drawing/2014/main" id="{6848AE52-2C60-DC93-602F-B6384AC30F09}"/>
              </a:ext>
            </a:extLst>
          </p:cNvPr>
          <p:cNvSpPr txBox="1"/>
          <p:nvPr/>
        </p:nvSpPr>
        <p:spPr>
          <a:xfrm>
            <a:off x="6219823" y="1592166"/>
            <a:ext cx="2724147" cy="2392963"/>
          </a:xfrm>
          <a:prstGeom prst="rect">
            <a:avLst/>
          </a:prstGeom>
          <a:noFill/>
        </p:spPr>
        <p:txBody>
          <a:bodyPr wrap="square" rtlCol="0">
            <a:spAutoFit/>
          </a:bodyPr>
          <a:lstStyle/>
          <a:p>
            <a:pPr marL="171450" indent="-171450">
              <a:buFont typeface="Arial" panose="020B0604020202020204" pitchFamily="34" charset="0"/>
              <a:buChar char="•"/>
            </a:pPr>
            <a:r>
              <a:rPr lang="en-US" sz="1150" dirty="0">
                <a:solidFill>
                  <a:schemeClr val="bg1"/>
                </a:solidFill>
                <a:latin typeface="Aptos" panose="020B0004020202020204" pitchFamily="34" charset="0"/>
              </a:rPr>
              <a:t>Capital and operational costing studies and feasibilities</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Electrical power system design for transmission and distribution</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Design: utility connection protection systems</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Design for the integration of renewables</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Network stability and generation optimisation</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Utility and supply authority negotiations</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Insurance and accident investigation</a:t>
            </a:r>
            <a:endParaRPr lang="en-AU" sz="1150" dirty="0"/>
          </a:p>
        </p:txBody>
      </p:sp>
      <p:sp>
        <p:nvSpPr>
          <p:cNvPr id="16" name="TextBox 15">
            <a:extLst>
              <a:ext uri="{FF2B5EF4-FFF2-40B4-BE49-F238E27FC236}">
                <a16:creationId xmlns:a16="http://schemas.microsoft.com/office/drawing/2014/main" id="{E8D80E1A-8D5A-7653-2B64-B57C95220972}"/>
              </a:ext>
            </a:extLst>
          </p:cNvPr>
          <p:cNvSpPr txBox="1"/>
          <p:nvPr/>
        </p:nvSpPr>
        <p:spPr>
          <a:xfrm>
            <a:off x="9039226" y="1585470"/>
            <a:ext cx="2724147" cy="2215991"/>
          </a:xfrm>
          <a:prstGeom prst="rect">
            <a:avLst/>
          </a:prstGeom>
          <a:noFill/>
        </p:spPr>
        <p:txBody>
          <a:bodyPr wrap="square" rtlCol="0">
            <a:spAutoFit/>
          </a:bodyPr>
          <a:lstStyle/>
          <a:p>
            <a:pPr marL="171450" indent="-171450">
              <a:buFont typeface="Arial" panose="020B0604020202020204" pitchFamily="34" charset="0"/>
              <a:buChar char="•"/>
            </a:pPr>
            <a:r>
              <a:rPr lang="en-US" sz="1150" dirty="0">
                <a:solidFill>
                  <a:schemeClr val="bg1"/>
                </a:solidFill>
                <a:latin typeface="Aptos" panose="020B0004020202020204" pitchFamily="34" charset="0"/>
              </a:rPr>
              <a:t>Equipment management: investigation and design of automation systems</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Protection schemes</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Substation design and construction</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Earthing system audit and design</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Electrical safety audits</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Energy management</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Harmonic distortion analysis</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Power factor correction</a:t>
            </a:r>
          </a:p>
          <a:p>
            <a:pPr marL="171450" indent="-171450">
              <a:buFont typeface="Arial" panose="020B0604020202020204" pitchFamily="34" charset="0"/>
              <a:buChar char="•"/>
            </a:pPr>
            <a:r>
              <a:rPr lang="en-US" sz="1150" dirty="0">
                <a:solidFill>
                  <a:schemeClr val="bg1"/>
                </a:solidFill>
                <a:latin typeface="Aptos" panose="020B0004020202020204" pitchFamily="34" charset="0"/>
              </a:rPr>
              <a:t>Power system studies and fault analysis</a:t>
            </a:r>
            <a:endParaRPr lang="en-AU" sz="1150" dirty="0"/>
          </a:p>
        </p:txBody>
      </p:sp>
    </p:spTree>
    <p:extLst>
      <p:ext uri="{BB962C8B-B14F-4D97-AF65-F5344CB8AC3E}">
        <p14:creationId xmlns:p14="http://schemas.microsoft.com/office/powerpoint/2010/main" val="958672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42A043-EDA4-5536-5546-D7F571CFA2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26" t="11327" r="4007" b="8190"/>
          <a:stretch/>
        </p:blipFill>
        <p:spPr bwMode="auto">
          <a:xfrm>
            <a:off x="411430" y="1146419"/>
            <a:ext cx="3591991" cy="2434483"/>
          </a:xfrm>
          <a:prstGeom prst="rect">
            <a:avLst/>
          </a:prstGeom>
          <a:noFill/>
          <a:ln>
            <a:noFill/>
          </a:ln>
        </p:spPr>
      </p:pic>
      <p:pic>
        <p:nvPicPr>
          <p:cNvPr id="14" name="Picture 13" descr="A person standing in a hallway&#10;&#10;Description automatically generated with low confidence">
            <a:extLst>
              <a:ext uri="{FF2B5EF4-FFF2-40B4-BE49-F238E27FC236}">
                <a16:creationId xmlns:a16="http://schemas.microsoft.com/office/drawing/2014/main" id="{C46B886C-FC6A-4698-8971-CF26F5A7E3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55" t="27427" r="13658" b="31209"/>
          <a:stretch/>
        </p:blipFill>
        <p:spPr bwMode="auto">
          <a:xfrm>
            <a:off x="8214648" y="1148706"/>
            <a:ext cx="3592103" cy="2429909"/>
          </a:xfrm>
          <a:prstGeom prst="rect">
            <a:avLst/>
          </a:prstGeom>
          <a:noFill/>
          <a:ln>
            <a:noFill/>
          </a:ln>
          <a:extLst>
            <a:ext uri="{53640926-AAD7-44D8-BBD7-CCE9431645EC}">
              <a14:shadowObscured xmlns:a14="http://schemas.microsoft.com/office/drawing/2010/main"/>
            </a:ext>
          </a:extLst>
        </p:spPr>
      </p:pic>
      <p:pic>
        <p:nvPicPr>
          <p:cNvPr id="13" name="Picture 12" descr="A power lines in a field&#10;&#10;Description automatically generated">
            <a:extLst>
              <a:ext uri="{FF2B5EF4-FFF2-40B4-BE49-F238E27FC236}">
                <a16:creationId xmlns:a16="http://schemas.microsoft.com/office/drawing/2014/main" id="{F86B4939-C802-9751-846C-C1269E8FA3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639" t="12597" r="26531" b="11581"/>
          <a:stretch/>
        </p:blipFill>
        <p:spPr bwMode="auto">
          <a:xfrm rot="5400000">
            <a:off x="4893444" y="565847"/>
            <a:ext cx="2434483" cy="3595628"/>
          </a:xfrm>
          <a:prstGeom prst="rect">
            <a:avLst/>
          </a:prstGeom>
          <a:noFill/>
          <a:ln>
            <a:noFill/>
          </a:ln>
          <a:extLst>
            <a:ext uri="{53640926-AAD7-44D8-BBD7-CCE9431645EC}">
              <a14:shadowObscured xmlns:a14="http://schemas.microsoft.com/office/drawing/2010/main"/>
            </a:ext>
          </a:extLst>
        </p:spPr>
      </p:pic>
      <p:sp>
        <p:nvSpPr>
          <p:cNvPr id="68" name="Rectangle: Rounded Corners 67">
            <a:extLst>
              <a:ext uri="{FF2B5EF4-FFF2-40B4-BE49-F238E27FC236}">
                <a16:creationId xmlns:a16="http://schemas.microsoft.com/office/drawing/2014/main" id="{85467B42-C5FD-CB3B-9D65-1AE83898F48A}"/>
              </a:ext>
            </a:extLst>
          </p:cNvPr>
          <p:cNvSpPr/>
          <p:nvPr/>
        </p:nvSpPr>
        <p:spPr>
          <a:xfrm>
            <a:off x="8207914" y="3133424"/>
            <a:ext cx="3598837" cy="533927"/>
          </a:xfrm>
          <a:prstGeom prst="roundRect">
            <a:avLst>
              <a:gd name="adj" fmla="val 0"/>
            </a:avLst>
          </a:prstGeom>
          <a:solidFill>
            <a:srgbClr val="222B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70" name="Group 69">
            <a:extLst>
              <a:ext uri="{FF2B5EF4-FFF2-40B4-BE49-F238E27FC236}">
                <a16:creationId xmlns:a16="http://schemas.microsoft.com/office/drawing/2014/main" id="{58F83AAB-5EBD-FF78-7D88-73DED77AE60C}"/>
              </a:ext>
            </a:extLst>
          </p:cNvPr>
          <p:cNvGrpSpPr/>
          <p:nvPr/>
        </p:nvGrpSpPr>
        <p:grpSpPr>
          <a:xfrm>
            <a:off x="8208010" y="3667351"/>
            <a:ext cx="3598837" cy="2930903"/>
            <a:chOff x="294139" y="3493370"/>
            <a:chExt cx="2637018" cy="3205373"/>
          </a:xfrm>
        </p:grpSpPr>
        <p:sp>
          <p:nvSpPr>
            <p:cNvPr id="73" name="Rectangle 72">
              <a:extLst>
                <a:ext uri="{FF2B5EF4-FFF2-40B4-BE49-F238E27FC236}">
                  <a16:creationId xmlns:a16="http://schemas.microsoft.com/office/drawing/2014/main" id="{CE99E808-5EC8-33D4-CE06-EFB980B07520}"/>
                </a:ext>
              </a:extLst>
            </p:cNvPr>
            <p:cNvSpPr/>
            <p:nvPr/>
          </p:nvSpPr>
          <p:spPr>
            <a:xfrm>
              <a:off x="294139" y="4241219"/>
              <a:ext cx="2637018" cy="2457524"/>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4" name="Rectangle: Rounded Corners 73">
              <a:extLst>
                <a:ext uri="{FF2B5EF4-FFF2-40B4-BE49-F238E27FC236}">
                  <a16:creationId xmlns:a16="http://schemas.microsoft.com/office/drawing/2014/main" id="{9C0D340F-3269-4BA1-EE48-7C4D90EF7BE1}"/>
                </a:ext>
              </a:extLst>
            </p:cNvPr>
            <p:cNvSpPr/>
            <p:nvPr/>
          </p:nvSpPr>
          <p:spPr>
            <a:xfrm>
              <a:off x="294139" y="3493370"/>
              <a:ext cx="2637018" cy="7478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5" name="TextBox 74">
              <a:extLst>
                <a:ext uri="{FF2B5EF4-FFF2-40B4-BE49-F238E27FC236}">
                  <a16:creationId xmlns:a16="http://schemas.microsoft.com/office/drawing/2014/main" id="{E3BE2520-A402-B456-E12A-914BC308C25B}"/>
                </a:ext>
              </a:extLst>
            </p:cNvPr>
            <p:cNvSpPr txBox="1"/>
            <p:nvPr/>
          </p:nvSpPr>
          <p:spPr>
            <a:xfrm>
              <a:off x="391474" y="4321350"/>
              <a:ext cx="2442762" cy="1531525"/>
            </a:xfrm>
            <a:prstGeom prst="rect">
              <a:avLst/>
            </a:prstGeom>
            <a:noFill/>
          </p:spPr>
          <p:txBody>
            <a:bodyPr wrap="square" rtlCol="0">
              <a:spAutoFit/>
            </a:bodyPr>
            <a:lstStyle/>
            <a:p>
              <a:pPr algn="just">
                <a:spcAft>
                  <a:spcPts val="600"/>
                </a:spcAft>
              </a:pPr>
              <a:r>
                <a:rPr lang="en-US" sz="1000" dirty="0">
                  <a:latin typeface="Aptos" panose="020B0004020202020204" pitchFamily="34" charset="0"/>
                </a:rPr>
                <a:t>Following the initial scoping study completed by BEC, BEC was engaged by Goldfields to complete the design for the HV infrastructure upgrades required to support the mine expansion. Works included all HV studies, design, and regulatory submission for the expansion of the overhead power line and the new surface and underground substations.</a:t>
              </a:r>
            </a:p>
            <a:p>
              <a:pPr algn="just">
                <a:spcAft>
                  <a:spcPts val="600"/>
                </a:spcAft>
              </a:pPr>
              <a:r>
                <a:rPr lang="en-US" sz="1000" dirty="0">
                  <a:latin typeface="Aptos" panose="020B0004020202020204" pitchFamily="34" charset="0"/>
                </a:rPr>
                <a:t>The project is currently on ongoing.</a:t>
              </a:r>
            </a:p>
          </p:txBody>
        </p:sp>
      </p:grpSp>
      <p:sp>
        <p:nvSpPr>
          <p:cNvPr id="71" name="TextBox 70">
            <a:extLst>
              <a:ext uri="{FF2B5EF4-FFF2-40B4-BE49-F238E27FC236}">
                <a16:creationId xmlns:a16="http://schemas.microsoft.com/office/drawing/2014/main" id="{E4CAE6D3-BFF1-B24D-8F18-9479F29629D2}"/>
              </a:ext>
            </a:extLst>
          </p:cNvPr>
          <p:cNvSpPr txBox="1"/>
          <p:nvPr/>
        </p:nvSpPr>
        <p:spPr>
          <a:xfrm>
            <a:off x="8340846" y="3748387"/>
            <a:ext cx="3333729" cy="553998"/>
          </a:xfrm>
          <a:prstGeom prst="rect">
            <a:avLst/>
          </a:prstGeom>
          <a:noFill/>
        </p:spPr>
        <p:txBody>
          <a:bodyPr wrap="square" rtlCol="0">
            <a:spAutoFit/>
          </a:bodyPr>
          <a:lstStyle/>
          <a:p>
            <a:pPr algn="just"/>
            <a:r>
              <a:rPr lang="en-US" sz="1000" dirty="0">
                <a:solidFill>
                  <a:schemeClr val="bg1"/>
                </a:solidFill>
                <a:latin typeface="Aptos" panose="020B0004020202020204" pitchFamily="34" charset="0"/>
              </a:rPr>
              <a:t>Location: </a:t>
            </a:r>
            <a:r>
              <a:rPr lang="de-DE" sz="1000">
                <a:solidFill>
                  <a:schemeClr val="bg1"/>
                </a:solidFill>
                <a:latin typeface="Aptos" panose="020B0004020202020204" pitchFamily="34" charset="0"/>
              </a:rPr>
              <a:t>Agnew Gold Mine, Leinster, Western Australia</a:t>
            </a:r>
            <a:endParaRPr lang="en-US" sz="1000" dirty="0">
              <a:solidFill>
                <a:schemeClr val="bg1"/>
              </a:solidFill>
              <a:latin typeface="Aptos" panose="020B0004020202020204" pitchFamily="34" charset="0"/>
            </a:endParaRPr>
          </a:p>
          <a:p>
            <a:pPr algn="just"/>
            <a:r>
              <a:rPr lang="en-US" sz="1000" dirty="0">
                <a:solidFill>
                  <a:schemeClr val="bg1"/>
                </a:solidFill>
                <a:latin typeface="Aptos" panose="020B0004020202020204" pitchFamily="34" charset="0"/>
              </a:rPr>
              <a:t>Client: Goldfields Australia</a:t>
            </a:r>
          </a:p>
          <a:p>
            <a:pPr algn="just"/>
            <a:r>
              <a:rPr lang="en-US" sz="1000" dirty="0">
                <a:solidFill>
                  <a:schemeClr val="bg1"/>
                </a:solidFill>
                <a:latin typeface="Aptos" panose="020B0004020202020204" pitchFamily="34" charset="0"/>
              </a:rPr>
              <a:t>Fee: $ 0.21 million</a:t>
            </a:r>
            <a:endParaRPr lang="en-US" sz="1000" dirty="0">
              <a:solidFill>
                <a:schemeClr val="bg1"/>
              </a:solidFill>
              <a:highlight>
                <a:srgbClr val="FFFF00"/>
              </a:highlight>
              <a:latin typeface="Aptos" panose="020B0004020202020204" pitchFamily="34" charset="0"/>
            </a:endParaRPr>
          </a:p>
        </p:txBody>
      </p:sp>
      <p:sp>
        <p:nvSpPr>
          <p:cNvPr id="72" name="TextBox 71">
            <a:extLst>
              <a:ext uri="{FF2B5EF4-FFF2-40B4-BE49-F238E27FC236}">
                <a16:creationId xmlns:a16="http://schemas.microsoft.com/office/drawing/2014/main" id="{F969D01A-F736-CAC9-A24D-B535C28B255B}"/>
              </a:ext>
            </a:extLst>
          </p:cNvPr>
          <p:cNvSpPr txBox="1"/>
          <p:nvPr/>
        </p:nvSpPr>
        <p:spPr>
          <a:xfrm>
            <a:off x="8340846" y="3250054"/>
            <a:ext cx="3333729" cy="307777"/>
          </a:xfrm>
          <a:prstGeom prst="rect">
            <a:avLst/>
          </a:prstGeom>
          <a:noFill/>
        </p:spPr>
        <p:txBody>
          <a:bodyPr wrap="square" rtlCol="0">
            <a:spAutoFit/>
          </a:bodyPr>
          <a:lstStyle/>
          <a:p>
            <a:pPr>
              <a:spcAft>
                <a:spcPts val="600"/>
              </a:spcAft>
            </a:pPr>
            <a:r>
              <a:rPr lang="en-US" sz="1400" dirty="0">
                <a:solidFill>
                  <a:schemeClr val="bg1"/>
                </a:solidFill>
                <a:latin typeface="Aptos" panose="020B0004020202020204" pitchFamily="34" charset="0"/>
              </a:rPr>
              <a:t>HV Infrastructure Upgrade (2023)</a:t>
            </a:r>
          </a:p>
        </p:txBody>
      </p:sp>
      <p:sp>
        <p:nvSpPr>
          <p:cNvPr id="2" name="Title 20">
            <a:extLst>
              <a:ext uri="{FF2B5EF4-FFF2-40B4-BE49-F238E27FC236}">
                <a16:creationId xmlns:a16="http://schemas.microsoft.com/office/drawing/2014/main" id="{303DBBC0-46AB-74AC-C3E4-92DDDA3029D9}"/>
              </a:ext>
            </a:extLst>
          </p:cNvPr>
          <p:cNvSpPr>
            <a:spLocks noGrp="1"/>
          </p:cNvSpPr>
          <p:nvPr>
            <p:ph type="title"/>
          </p:nvPr>
        </p:nvSpPr>
        <p:spPr>
          <a:xfrm>
            <a:off x="0" y="-252413"/>
            <a:ext cx="10515600" cy="1325563"/>
          </a:xfrm>
        </p:spPr>
        <p:txBody>
          <a:bodyPr/>
          <a:lstStyle/>
          <a:p>
            <a:r>
              <a:rPr lang="en-US" dirty="0"/>
              <a:t>3. </a:t>
            </a:r>
            <a:r>
              <a:rPr lang="en-US" sz="4000" dirty="0">
                <a:solidFill>
                  <a:schemeClr val="bg1"/>
                </a:solidFill>
                <a:latin typeface="Aptos" panose="020B0004020202020204" pitchFamily="34" charset="0"/>
              </a:rPr>
              <a:t>Power Systems</a:t>
            </a:r>
            <a:endParaRPr lang="en-AU" dirty="0"/>
          </a:p>
        </p:txBody>
      </p:sp>
      <p:sp>
        <p:nvSpPr>
          <p:cNvPr id="6" name="TextBox 5">
            <a:extLst>
              <a:ext uri="{FF2B5EF4-FFF2-40B4-BE49-F238E27FC236}">
                <a16:creationId xmlns:a16="http://schemas.microsoft.com/office/drawing/2014/main" id="{4C8AA75C-BC82-B868-FD46-60E43EACD9BB}"/>
              </a:ext>
            </a:extLst>
          </p:cNvPr>
          <p:cNvSpPr txBox="1"/>
          <p:nvPr/>
        </p:nvSpPr>
        <p:spPr>
          <a:xfrm>
            <a:off x="308857" y="765517"/>
            <a:ext cx="11212200" cy="307777"/>
          </a:xfrm>
          <a:prstGeom prst="rect">
            <a:avLst/>
          </a:prstGeom>
          <a:noFill/>
        </p:spPr>
        <p:txBody>
          <a:bodyPr wrap="square" rtlCol="0">
            <a:spAutoFit/>
          </a:bodyPr>
          <a:lstStyle/>
          <a:p>
            <a:r>
              <a:rPr lang="en-US" sz="1400" dirty="0">
                <a:latin typeface="Aptos" panose="020B0004020202020204" pitchFamily="34" charset="0"/>
                <a:cs typeface="Arial" panose="020B0604020202020204" pitchFamily="34" charset="0"/>
              </a:rPr>
              <a:t>Some recent and ongoing projects being completed by the BEC Power Systems team.</a:t>
            </a:r>
          </a:p>
        </p:txBody>
      </p:sp>
      <p:sp>
        <p:nvSpPr>
          <p:cNvPr id="5" name="Slide Number Placeholder 4">
            <a:extLst>
              <a:ext uri="{FF2B5EF4-FFF2-40B4-BE49-F238E27FC236}">
                <a16:creationId xmlns:a16="http://schemas.microsoft.com/office/drawing/2014/main" id="{E32A41FF-9EDE-8A69-5D3E-A57DFF7D1E8B}"/>
              </a:ext>
            </a:extLst>
          </p:cNvPr>
          <p:cNvSpPr>
            <a:spLocks noGrp="1"/>
          </p:cNvSpPr>
          <p:nvPr>
            <p:ph type="sldNum" sz="quarter" idx="12"/>
          </p:nvPr>
        </p:nvSpPr>
        <p:spPr/>
        <p:txBody>
          <a:bodyPr/>
          <a:lstStyle/>
          <a:p>
            <a:fld id="{BFD7A0E7-078F-4AD0-A493-5B249F8993C7}" type="slidenum">
              <a:rPr lang="en-AU" smtClean="0"/>
              <a:t>5</a:t>
            </a:fld>
            <a:endParaRPr lang="en-AU" dirty="0"/>
          </a:p>
        </p:txBody>
      </p:sp>
      <p:sp>
        <p:nvSpPr>
          <p:cNvPr id="36" name="Rectangle: Rounded Corners 35">
            <a:extLst>
              <a:ext uri="{FF2B5EF4-FFF2-40B4-BE49-F238E27FC236}">
                <a16:creationId xmlns:a16="http://schemas.microsoft.com/office/drawing/2014/main" id="{E2CB0BCE-4E0E-79AB-138F-D002F8F198DA}"/>
              </a:ext>
            </a:extLst>
          </p:cNvPr>
          <p:cNvSpPr/>
          <p:nvPr/>
        </p:nvSpPr>
        <p:spPr>
          <a:xfrm>
            <a:off x="411075" y="3131190"/>
            <a:ext cx="3599029" cy="533927"/>
          </a:xfrm>
          <a:prstGeom prst="roundRect">
            <a:avLst>
              <a:gd name="adj" fmla="val 0"/>
            </a:avLst>
          </a:prstGeom>
          <a:solidFill>
            <a:srgbClr val="222B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15" name="Group 14">
            <a:extLst>
              <a:ext uri="{FF2B5EF4-FFF2-40B4-BE49-F238E27FC236}">
                <a16:creationId xmlns:a16="http://schemas.microsoft.com/office/drawing/2014/main" id="{85B1AC0D-C899-9F0A-CD1D-13170CFD5F74}"/>
              </a:ext>
            </a:extLst>
          </p:cNvPr>
          <p:cNvGrpSpPr/>
          <p:nvPr/>
        </p:nvGrpSpPr>
        <p:grpSpPr>
          <a:xfrm>
            <a:off x="411171" y="3665118"/>
            <a:ext cx="3599029" cy="3003851"/>
            <a:chOff x="294139" y="3493370"/>
            <a:chExt cx="2637018" cy="3285153"/>
          </a:xfrm>
        </p:grpSpPr>
        <p:sp>
          <p:nvSpPr>
            <p:cNvPr id="9" name="Rectangle 8">
              <a:extLst>
                <a:ext uri="{FF2B5EF4-FFF2-40B4-BE49-F238E27FC236}">
                  <a16:creationId xmlns:a16="http://schemas.microsoft.com/office/drawing/2014/main" id="{A5809FD5-7198-5DB7-BB67-E51F39231833}"/>
                </a:ext>
              </a:extLst>
            </p:cNvPr>
            <p:cNvSpPr/>
            <p:nvPr/>
          </p:nvSpPr>
          <p:spPr>
            <a:xfrm>
              <a:off x="294139" y="4241219"/>
              <a:ext cx="2637018" cy="2457524"/>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Rounded Corners 10">
              <a:extLst>
                <a:ext uri="{FF2B5EF4-FFF2-40B4-BE49-F238E27FC236}">
                  <a16:creationId xmlns:a16="http://schemas.microsoft.com/office/drawing/2014/main" id="{1CEAE90F-C630-B85B-6713-23CE3B111F94}"/>
                </a:ext>
              </a:extLst>
            </p:cNvPr>
            <p:cNvSpPr/>
            <p:nvPr/>
          </p:nvSpPr>
          <p:spPr>
            <a:xfrm>
              <a:off x="294139" y="3493370"/>
              <a:ext cx="2637018" cy="7478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1CC13D6D-1EA9-55EA-E6EB-BDF95D45758A}"/>
                </a:ext>
              </a:extLst>
            </p:cNvPr>
            <p:cNvSpPr txBox="1"/>
            <p:nvPr/>
          </p:nvSpPr>
          <p:spPr>
            <a:xfrm>
              <a:off x="387746" y="4321350"/>
              <a:ext cx="2442762" cy="2457173"/>
            </a:xfrm>
            <a:prstGeom prst="rect">
              <a:avLst/>
            </a:prstGeom>
            <a:noFill/>
          </p:spPr>
          <p:txBody>
            <a:bodyPr wrap="square" rtlCol="0">
              <a:spAutoFit/>
            </a:bodyPr>
            <a:lstStyle/>
            <a:p>
              <a:pPr algn="just">
                <a:spcAft>
                  <a:spcPts val="600"/>
                </a:spcAft>
              </a:pPr>
              <a:r>
                <a:rPr lang="en-US" sz="1000" dirty="0">
                  <a:latin typeface="Aptos" panose="020B0004020202020204" pitchFamily="34" charset="0"/>
                </a:rPr>
                <a:t>BEC Engineering has been engaged to design and commission the 33/11 kV substation and a 1.4 km, 33 kV overhead spur line connecting to the existing overhead line. This will provide a utility connection for the underground mining operations and include an interlocked changeover facility with the diesel power station.</a:t>
              </a:r>
            </a:p>
            <a:p>
              <a:pPr algn="just">
                <a:spcAft>
                  <a:spcPts val="600"/>
                </a:spcAft>
              </a:pPr>
              <a:r>
                <a:rPr lang="en-US" sz="1000" dirty="0">
                  <a:latin typeface="Aptos" panose="020B0004020202020204" pitchFamily="34" charset="0"/>
                </a:rPr>
                <a:t>BEC has completed the design, installation, and commissioning process. The project is now fully connected and operational.</a:t>
              </a:r>
            </a:p>
            <a:p>
              <a:pPr algn="just">
                <a:spcAft>
                  <a:spcPts val="600"/>
                </a:spcAft>
              </a:pPr>
              <a:endParaRPr lang="en-US" sz="1000" dirty="0">
                <a:latin typeface="Aptos" panose="020B0004020202020204" pitchFamily="34" charset="0"/>
              </a:endParaRPr>
            </a:p>
            <a:p>
              <a:pPr algn="just">
                <a:spcAft>
                  <a:spcPts val="600"/>
                </a:spcAft>
              </a:pPr>
              <a:endParaRPr lang="en-US" sz="1000" dirty="0">
                <a:latin typeface="Aptos" panose="020B0004020202020204" pitchFamily="34" charset="0"/>
              </a:endParaRPr>
            </a:p>
          </p:txBody>
        </p:sp>
      </p:grpSp>
      <p:sp>
        <p:nvSpPr>
          <p:cNvPr id="31" name="TextBox 30">
            <a:extLst>
              <a:ext uri="{FF2B5EF4-FFF2-40B4-BE49-F238E27FC236}">
                <a16:creationId xmlns:a16="http://schemas.microsoft.com/office/drawing/2014/main" id="{121C7170-A9E0-60A1-4F4F-B02661CC98FF}"/>
              </a:ext>
            </a:extLst>
          </p:cNvPr>
          <p:cNvSpPr txBox="1"/>
          <p:nvPr/>
        </p:nvSpPr>
        <p:spPr>
          <a:xfrm>
            <a:off x="538926" y="3746153"/>
            <a:ext cx="3333907" cy="553998"/>
          </a:xfrm>
          <a:prstGeom prst="rect">
            <a:avLst/>
          </a:prstGeom>
          <a:noFill/>
        </p:spPr>
        <p:txBody>
          <a:bodyPr wrap="square" rtlCol="0">
            <a:spAutoFit/>
          </a:bodyPr>
          <a:lstStyle/>
          <a:p>
            <a:pPr algn="just"/>
            <a:r>
              <a:rPr lang="en-US" sz="1000" dirty="0">
                <a:solidFill>
                  <a:schemeClr val="bg1"/>
                </a:solidFill>
                <a:latin typeface="Aptos" panose="020B0004020202020204" pitchFamily="34" charset="0"/>
              </a:rPr>
              <a:t>Location: South Kalgoorlie, Western Australia</a:t>
            </a:r>
          </a:p>
          <a:p>
            <a:pPr algn="just"/>
            <a:r>
              <a:rPr lang="en-US" sz="1000" dirty="0">
                <a:solidFill>
                  <a:schemeClr val="bg1"/>
                </a:solidFill>
                <a:latin typeface="Aptos" panose="020B0004020202020204" pitchFamily="34" charset="0"/>
              </a:rPr>
              <a:t>Client: Northern Star Resources </a:t>
            </a:r>
          </a:p>
          <a:p>
            <a:pPr algn="just"/>
            <a:r>
              <a:rPr lang="en-US" sz="1000" dirty="0">
                <a:solidFill>
                  <a:schemeClr val="bg1"/>
                </a:solidFill>
                <a:latin typeface="Aptos" panose="020B0004020202020204" pitchFamily="34" charset="0"/>
              </a:rPr>
              <a:t>Fee: $0.13 million</a:t>
            </a:r>
            <a:endParaRPr lang="en-US" sz="1000" dirty="0">
              <a:solidFill>
                <a:srgbClr val="FF0000"/>
              </a:solidFill>
              <a:highlight>
                <a:srgbClr val="FFFF00"/>
              </a:highlight>
              <a:latin typeface="Aptos" panose="020B0004020202020204" pitchFamily="34" charset="0"/>
            </a:endParaRPr>
          </a:p>
        </p:txBody>
      </p:sp>
      <p:sp>
        <p:nvSpPr>
          <p:cNvPr id="32" name="TextBox 31">
            <a:extLst>
              <a:ext uri="{FF2B5EF4-FFF2-40B4-BE49-F238E27FC236}">
                <a16:creationId xmlns:a16="http://schemas.microsoft.com/office/drawing/2014/main" id="{0FA2E3C4-866A-03D0-21CF-67414BBF4061}"/>
              </a:ext>
            </a:extLst>
          </p:cNvPr>
          <p:cNvSpPr txBox="1"/>
          <p:nvPr/>
        </p:nvSpPr>
        <p:spPr>
          <a:xfrm>
            <a:off x="538926" y="3250054"/>
            <a:ext cx="3333907" cy="307777"/>
          </a:xfrm>
          <a:prstGeom prst="rect">
            <a:avLst/>
          </a:prstGeom>
          <a:noFill/>
        </p:spPr>
        <p:txBody>
          <a:bodyPr wrap="square" rtlCol="0">
            <a:spAutoFit/>
          </a:bodyPr>
          <a:lstStyle/>
          <a:p>
            <a:pPr>
              <a:spcAft>
                <a:spcPts val="600"/>
              </a:spcAft>
            </a:pPr>
            <a:r>
              <a:rPr lang="nn-NO" sz="1400">
                <a:solidFill>
                  <a:schemeClr val="bg1"/>
                </a:solidFill>
                <a:latin typeface="Aptos" panose="020B0004020202020204" pitchFamily="34" charset="0"/>
              </a:rPr>
              <a:t>Jubilee 33/11 kV Substation (2023)</a:t>
            </a:r>
            <a:endParaRPr lang="en-US" sz="1400" dirty="0">
              <a:solidFill>
                <a:schemeClr val="bg1"/>
              </a:solidFill>
              <a:latin typeface="Aptos" panose="020B0004020202020204" pitchFamily="34" charset="0"/>
            </a:endParaRPr>
          </a:p>
        </p:txBody>
      </p:sp>
      <p:sp>
        <p:nvSpPr>
          <p:cNvPr id="59" name="Rectangle: Rounded Corners 58">
            <a:extLst>
              <a:ext uri="{FF2B5EF4-FFF2-40B4-BE49-F238E27FC236}">
                <a16:creationId xmlns:a16="http://schemas.microsoft.com/office/drawing/2014/main" id="{5F7F1582-992F-0984-8B20-25732728B19B}"/>
              </a:ext>
            </a:extLst>
          </p:cNvPr>
          <p:cNvSpPr/>
          <p:nvPr/>
        </p:nvSpPr>
        <p:spPr>
          <a:xfrm>
            <a:off x="4309569" y="3129370"/>
            <a:ext cx="3598933" cy="533927"/>
          </a:xfrm>
          <a:prstGeom prst="roundRect">
            <a:avLst>
              <a:gd name="adj" fmla="val 0"/>
            </a:avLst>
          </a:prstGeom>
          <a:solidFill>
            <a:srgbClr val="222B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61" name="Group 60">
            <a:extLst>
              <a:ext uri="{FF2B5EF4-FFF2-40B4-BE49-F238E27FC236}">
                <a16:creationId xmlns:a16="http://schemas.microsoft.com/office/drawing/2014/main" id="{0E56D533-9964-60E3-4DB1-8065B3EFFAAA}"/>
              </a:ext>
            </a:extLst>
          </p:cNvPr>
          <p:cNvGrpSpPr/>
          <p:nvPr/>
        </p:nvGrpSpPr>
        <p:grpSpPr>
          <a:xfrm>
            <a:off x="4309665" y="3663298"/>
            <a:ext cx="3598933" cy="2930903"/>
            <a:chOff x="294139" y="3493370"/>
            <a:chExt cx="2637018" cy="3205373"/>
          </a:xfrm>
        </p:grpSpPr>
        <p:sp>
          <p:nvSpPr>
            <p:cNvPr id="64" name="Rectangle 63">
              <a:extLst>
                <a:ext uri="{FF2B5EF4-FFF2-40B4-BE49-F238E27FC236}">
                  <a16:creationId xmlns:a16="http://schemas.microsoft.com/office/drawing/2014/main" id="{B6831D09-5F6A-226E-AA70-E6C7D9533A76}"/>
                </a:ext>
              </a:extLst>
            </p:cNvPr>
            <p:cNvSpPr/>
            <p:nvPr/>
          </p:nvSpPr>
          <p:spPr>
            <a:xfrm>
              <a:off x="294139" y="4241219"/>
              <a:ext cx="2637018" cy="2457524"/>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5" name="Rectangle: Rounded Corners 64">
              <a:extLst>
                <a:ext uri="{FF2B5EF4-FFF2-40B4-BE49-F238E27FC236}">
                  <a16:creationId xmlns:a16="http://schemas.microsoft.com/office/drawing/2014/main" id="{5B29B869-3178-7274-00D1-3B23A8927527}"/>
                </a:ext>
              </a:extLst>
            </p:cNvPr>
            <p:cNvSpPr/>
            <p:nvPr/>
          </p:nvSpPr>
          <p:spPr>
            <a:xfrm>
              <a:off x="294139" y="3493370"/>
              <a:ext cx="2637018" cy="7478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6" name="TextBox 65">
              <a:extLst>
                <a:ext uri="{FF2B5EF4-FFF2-40B4-BE49-F238E27FC236}">
                  <a16:creationId xmlns:a16="http://schemas.microsoft.com/office/drawing/2014/main" id="{A9F07C56-725E-7DA0-2804-BA415AC8B888}"/>
                </a:ext>
              </a:extLst>
            </p:cNvPr>
            <p:cNvSpPr txBox="1"/>
            <p:nvPr/>
          </p:nvSpPr>
          <p:spPr>
            <a:xfrm>
              <a:off x="417646" y="4321350"/>
              <a:ext cx="2442762" cy="1531525"/>
            </a:xfrm>
            <a:prstGeom prst="rect">
              <a:avLst/>
            </a:prstGeom>
            <a:noFill/>
          </p:spPr>
          <p:txBody>
            <a:bodyPr wrap="square" rtlCol="0">
              <a:spAutoFit/>
            </a:bodyPr>
            <a:lstStyle/>
            <a:p>
              <a:pPr algn="just">
                <a:spcAft>
                  <a:spcPts val="600"/>
                </a:spcAft>
              </a:pPr>
              <a:r>
                <a:rPr lang="en-US" sz="1000" dirty="0">
                  <a:latin typeface="Aptos" panose="020B0004020202020204" pitchFamily="34" charset="0"/>
                </a:rPr>
                <a:t>BEC Engineering was engaged by the powerline contractor, Allied Power, to complete the design of the main 11kV and 33kV overhead power lines and reticulation from the hybrid power station to the mine and associated process operations.</a:t>
              </a:r>
            </a:p>
            <a:p>
              <a:pPr algn="just">
                <a:spcAft>
                  <a:spcPts val="600"/>
                </a:spcAft>
              </a:pPr>
              <a:r>
                <a:rPr lang="en-US" sz="1000" dirty="0">
                  <a:latin typeface="Aptos" panose="020B0004020202020204" pitchFamily="34" charset="0"/>
                </a:rPr>
                <a:t>The design was completed, and the first stage was commissioned in late 2023 with further commissioning to be completed in 2024.</a:t>
              </a:r>
            </a:p>
          </p:txBody>
        </p:sp>
      </p:grpSp>
      <p:sp>
        <p:nvSpPr>
          <p:cNvPr id="62" name="TextBox 61">
            <a:extLst>
              <a:ext uri="{FF2B5EF4-FFF2-40B4-BE49-F238E27FC236}">
                <a16:creationId xmlns:a16="http://schemas.microsoft.com/office/drawing/2014/main" id="{8029A700-9A70-2EC8-25E7-7A51522963A8}"/>
              </a:ext>
            </a:extLst>
          </p:cNvPr>
          <p:cNvSpPr txBox="1"/>
          <p:nvPr/>
        </p:nvSpPr>
        <p:spPr>
          <a:xfrm>
            <a:off x="4478224" y="3744333"/>
            <a:ext cx="3333818" cy="553998"/>
          </a:xfrm>
          <a:prstGeom prst="rect">
            <a:avLst/>
          </a:prstGeom>
          <a:noFill/>
        </p:spPr>
        <p:txBody>
          <a:bodyPr wrap="square" rtlCol="0">
            <a:spAutoFit/>
          </a:bodyPr>
          <a:lstStyle/>
          <a:p>
            <a:pPr algn="just"/>
            <a:r>
              <a:rPr lang="en-US" sz="1000" dirty="0">
                <a:solidFill>
                  <a:schemeClr val="bg1"/>
                </a:solidFill>
                <a:latin typeface="Aptos" panose="020B0004020202020204" pitchFamily="34" charset="0"/>
              </a:rPr>
              <a:t>Location: Leinster, Western Australia</a:t>
            </a:r>
          </a:p>
          <a:p>
            <a:pPr algn="just"/>
            <a:r>
              <a:rPr lang="en-US" sz="1000" dirty="0">
                <a:solidFill>
                  <a:schemeClr val="bg1"/>
                </a:solidFill>
                <a:latin typeface="Aptos" panose="020B0004020202020204" pitchFamily="34" charset="0"/>
              </a:rPr>
              <a:t>Client: Bellevue Gold</a:t>
            </a:r>
          </a:p>
          <a:p>
            <a:pPr algn="just"/>
            <a:r>
              <a:rPr lang="en-US" sz="1000" dirty="0">
                <a:solidFill>
                  <a:schemeClr val="bg1"/>
                </a:solidFill>
                <a:latin typeface="Aptos" panose="020B0004020202020204" pitchFamily="34" charset="0"/>
              </a:rPr>
              <a:t>Fee: $ 0.16 million</a:t>
            </a:r>
            <a:endParaRPr lang="en-US" sz="1000" dirty="0">
              <a:solidFill>
                <a:srgbClr val="FF0000"/>
              </a:solidFill>
              <a:highlight>
                <a:srgbClr val="FFFF00"/>
              </a:highlight>
              <a:latin typeface="Aptos" panose="020B0004020202020204" pitchFamily="34" charset="0"/>
            </a:endParaRPr>
          </a:p>
        </p:txBody>
      </p:sp>
      <p:sp>
        <p:nvSpPr>
          <p:cNvPr id="63" name="TextBox 62">
            <a:extLst>
              <a:ext uri="{FF2B5EF4-FFF2-40B4-BE49-F238E27FC236}">
                <a16:creationId xmlns:a16="http://schemas.microsoft.com/office/drawing/2014/main" id="{A1FA6A2C-9B0E-88FF-020B-7629C09993A5}"/>
              </a:ext>
            </a:extLst>
          </p:cNvPr>
          <p:cNvSpPr txBox="1"/>
          <p:nvPr/>
        </p:nvSpPr>
        <p:spPr>
          <a:xfrm>
            <a:off x="4439930" y="3137916"/>
            <a:ext cx="3333818" cy="523220"/>
          </a:xfrm>
          <a:prstGeom prst="rect">
            <a:avLst/>
          </a:prstGeom>
          <a:noFill/>
        </p:spPr>
        <p:txBody>
          <a:bodyPr wrap="square" rtlCol="0">
            <a:spAutoFit/>
          </a:bodyPr>
          <a:lstStyle/>
          <a:p>
            <a:pPr>
              <a:spcAft>
                <a:spcPts val="600"/>
              </a:spcAft>
            </a:pPr>
            <a:r>
              <a:rPr lang="en-US" sz="1400" dirty="0">
                <a:solidFill>
                  <a:schemeClr val="bg1"/>
                </a:solidFill>
                <a:latin typeface="Aptos" panose="020B0004020202020204" pitchFamily="34" charset="0"/>
              </a:rPr>
              <a:t>Bellevue Gold 33kV and 11kV Power Line (2023 – Present)</a:t>
            </a:r>
            <a:endParaRPr lang="fr-FR" sz="1400" dirty="0">
              <a:solidFill>
                <a:schemeClr val="bg1"/>
              </a:solidFill>
              <a:latin typeface="Aptos" panose="020B0004020202020204" pitchFamily="34" charset="0"/>
            </a:endParaRPr>
          </a:p>
        </p:txBody>
      </p:sp>
    </p:spTree>
    <p:extLst>
      <p:ext uri="{BB962C8B-B14F-4D97-AF65-F5344CB8AC3E}">
        <p14:creationId xmlns:p14="http://schemas.microsoft.com/office/powerpoint/2010/main" val="331942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ABB464-2FC5-01A6-DF05-D20E9A5AB316}"/>
              </a:ext>
            </a:extLst>
          </p:cNvPr>
          <p:cNvSpPr txBox="1"/>
          <p:nvPr/>
        </p:nvSpPr>
        <p:spPr>
          <a:xfrm>
            <a:off x="428625" y="1585615"/>
            <a:ext cx="5543550" cy="2700739"/>
          </a:xfrm>
          <a:prstGeom prst="rect">
            <a:avLst/>
          </a:prstGeom>
          <a:solidFill>
            <a:srgbClr val="00A3B4"/>
          </a:solidFill>
        </p:spPr>
        <p:txBody>
          <a:bodyPr wrap="square" rtlCol="0">
            <a:spAutoFit/>
          </a:bodyPr>
          <a:lstStyle/>
          <a:p>
            <a:pPr>
              <a:spcAft>
                <a:spcPts val="800"/>
              </a:spcAft>
            </a:pPr>
            <a:r>
              <a:rPr lang="en-US" sz="1150" dirty="0">
                <a:solidFill>
                  <a:schemeClr val="bg1"/>
                </a:solidFill>
                <a:latin typeface="Aptos" panose="020B0004020202020204" pitchFamily="34" charset="0"/>
              </a:rPr>
              <a:t>BEC’s E&amp;I team includes engineers, technicians, programmers, draftspersons and site support staff, bringing the combined experience and expertise to undertake and complete projects from feasibility through to implementation, with a commitment to ongoing technical support.   </a:t>
            </a:r>
          </a:p>
          <a:p>
            <a:pPr>
              <a:spcAft>
                <a:spcPts val="800"/>
              </a:spcAft>
            </a:pPr>
            <a:r>
              <a:rPr lang="en-US" sz="1150" dirty="0">
                <a:solidFill>
                  <a:schemeClr val="bg1"/>
                </a:solidFill>
                <a:latin typeface="Aptos" panose="020B0004020202020204" pitchFamily="34" charset="0"/>
              </a:rPr>
              <a:t>BEC delivers a wide range of E&amp;I solutions, irrespective of project location and size, ranging from small infrastructure upgrades or highly complex electrical generation and distribution requirements for major development.</a:t>
            </a:r>
          </a:p>
          <a:p>
            <a:pPr>
              <a:spcAft>
                <a:spcPts val="800"/>
              </a:spcAft>
            </a:pPr>
            <a:r>
              <a:rPr lang="en-US" sz="1150" dirty="0">
                <a:solidFill>
                  <a:schemeClr val="bg1"/>
                </a:solidFill>
                <a:latin typeface="Aptos" panose="020B0004020202020204" pitchFamily="34" charset="0"/>
              </a:rPr>
              <a:t>E&amp;I projects are diverse and design timeframes vary from weeks to months depending on the size and nature of the project. BEC undertakes both EPCM and EPC projects. </a:t>
            </a:r>
          </a:p>
          <a:p>
            <a:pPr>
              <a:spcAft>
                <a:spcPts val="800"/>
              </a:spcAft>
            </a:pPr>
            <a:r>
              <a:rPr lang="en-US" sz="1150" dirty="0">
                <a:solidFill>
                  <a:schemeClr val="bg1"/>
                </a:solidFill>
                <a:latin typeface="Aptos" panose="020B0004020202020204" pitchFamily="34" charset="0"/>
              </a:rPr>
              <a:t>The E&amp;I team plays an active role through site commissioning with BEC engineers being closely involved in installation supervision and commissioning to ensure transfer of information during the critical phase of the project.</a:t>
            </a:r>
          </a:p>
        </p:txBody>
      </p:sp>
      <p:sp>
        <p:nvSpPr>
          <p:cNvPr id="5" name="TextBox 4">
            <a:extLst>
              <a:ext uri="{FF2B5EF4-FFF2-40B4-BE49-F238E27FC236}">
                <a16:creationId xmlns:a16="http://schemas.microsoft.com/office/drawing/2014/main" id="{60F95442-AFC4-5020-6110-13AEDFF1FFC3}"/>
              </a:ext>
            </a:extLst>
          </p:cNvPr>
          <p:cNvSpPr txBox="1"/>
          <p:nvPr/>
        </p:nvSpPr>
        <p:spPr>
          <a:xfrm>
            <a:off x="428626" y="1210033"/>
            <a:ext cx="5543550" cy="307777"/>
          </a:xfrm>
          <a:prstGeom prst="rect">
            <a:avLst/>
          </a:prstGeom>
          <a:noFill/>
          <a:ln>
            <a:solidFill>
              <a:srgbClr val="00A3B4"/>
            </a:solidFill>
          </a:ln>
        </p:spPr>
        <p:txBody>
          <a:bodyPr wrap="square" rtlCol="0">
            <a:spAutoFit/>
          </a:bodyPr>
          <a:lstStyle/>
          <a:p>
            <a:r>
              <a:rPr lang="en-US" sz="1400" b="1" dirty="0">
                <a:latin typeface="Aptos" panose="020B0004020202020204" pitchFamily="34" charset="0"/>
              </a:rPr>
              <a:t>Overview</a:t>
            </a:r>
          </a:p>
        </p:txBody>
      </p:sp>
      <p:sp>
        <p:nvSpPr>
          <p:cNvPr id="6" name="TextBox 5">
            <a:extLst>
              <a:ext uri="{FF2B5EF4-FFF2-40B4-BE49-F238E27FC236}">
                <a16:creationId xmlns:a16="http://schemas.microsoft.com/office/drawing/2014/main" id="{C147E5C1-1A4C-22E3-F96B-43E6431E1F05}"/>
              </a:ext>
            </a:extLst>
          </p:cNvPr>
          <p:cNvSpPr txBox="1"/>
          <p:nvPr/>
        </p:nvSpPr>
        <p:spPr>
          <a:xfrm>
            <a:off x="6219827" y="1210033"/>
            <a:ext cx="5543550" cy="307777"/>
          </a:xfrm>
          <a:prstGeom prst="rect">
            <a:avLst/>
          </a:prstGeom>
          <a:noFill/>
          <a:ln>
            <a:solidFill>
              <a:srgbClr val="00A3B4"/>
            </a:solidFill>
          </a:ln>
        </p:spPr>
        <p:txBody>
          <a:bodyPr wrap="square" rtlCol="0">
            <a:spAutoFit/>
          </a:bodyPr>
          <a:lstStyle/>
          <a:p>
            <a:r>
              <a:rPr lang="en-US" sz="1400" b="1" dirty="0">
                <a:latin typeface="Aptos" panose="020B0004020202020204" pitchFamily="34" charset="0"/>
              </a:rPr>
              <a:t>Capabilities</a:t>
            </a:r>
          </a:p>
        </p:txBody>
      </p:sp>
      <p:sp>
        <p:nvSpPr>
          <p:cNvPr id="7" name="TextBox 6">
            <a:extLst>
              <a:ext uri="{FF2B5EF4-FFF2-40B4-BE49-F238E27FC236}">
                <a16:creationId xmlns:a16="http://schemas.microsoft.com/office/drawing/2014/main" id="{9BE69078-F378-142D-19D0-004C09BEB4D4}"/>
              </a:ext>
            </a:extLst>
          </p:cNvPr>
          <p:cNvSpPr txBox="1"/>
          <p:nvPr/>
        </p:nvSpPr>
        <p:spPr>
          <a:xfrm>
            <a:off x="6219826" y="1585615"/>
            <a:ext cx="5543551" cy="2062103"/>
          </a:xfrm>
          <a:prstGeom prst="rect">
            <a:avLst/>
          </a:prstGeom>
          <a:solidFill>
            <a:srgbClr val="00A3B4"/>
          </a:solidFill>
        </p:spPr>
        <p:txBody>
          <a:bodyPr wrap="square" rtlCol="0">
            <a:spAutoFit/>
          </a:bodyPr>
          <a:lstStyle/>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Electrical HV/LV system design and master planning</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Electrical and instrumentation equipment selection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Switchboard and Motor Control Centres design and specification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Co-generation and energy management</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Power factor correction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Reticulation and busbar systems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Stand-by power generation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Substation planning: supply, authority, negotiations, and coordination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Surge protection</a:t>
            </a:r>
          </a:p>
        </p:txBody>
      </p:sp>
      <p:sp>
        <p:nvSpPr>
          <p:cNvPr id="8" name="TextBox 7">
            <a:extLst>
              <a:ext uri="{FF2B5EF4-FFF2-40B4-BE49-F238E27FC236}">
                <a16:creationId xmlns:a16="http://schemas.microsoft.com/office/drawing/2014/main" id="{74367D17-9171-7AF1-A87E-19204BCF00BC}"/>
              </a:ext>
            </a:extLst>
          </p:cNvPr>
          <p:cNvSpPr txBox="1"/>
          <p:nvPr/>
        </p:nvSpPr>
        <p:spPr>
          <a:xfrm rot="16200000">
            <a:off x="-111061" y="5504385"/>
            <a:ext cx="1396705" cy="276999"/>
          </a:xfrm>
          <a:prstGeom prst="rect">
            <a:avLst/>
          </a:prstGeom>
          <a:solidFill>
            <a:srgbClr val="00A3B4"/>
          </a:solidFill>
          <a:ln>
            <a:solidFill>
              <a:srgbClr val="00A3B4"/>
            </a:solidFill>
          </a:ln>
        </p:spPr>
        <p:txBody>
          <a:bodyPr wrap="square" rtlCol="0">
            <a:spAutoFit/>
          </a:bodyPr>
          <a:lstStyle/>
          <a:p>
            <a:pPr algn="ctr"/>
            <a:r>
              <a:rPr lang="en-US" sz="1200" b="1" dirty="0">
                <a:solidFill>
                  <a:schemeClr val="bg1"/>
                </a:solidFill>
                <a:latin typeface="Aptos" panose="020B0004020202020204" pitchFamily="34" charset="0"/>
              </a:rPr>
              <a:t>Major Clients</a:t>
            </a:r>
          </a:p>
        </p:txBody>
      </p:sp>
      <p:sp>
        <p:nvSpPr>
          <p:cNvPr id="9" name="Rectangle 8">
            <a:extLst>
              <a:ext uri="{FF2B5EF4-FFF2-40B4-BE49-F238E27FC236}">
                <a16:creationId xmlns:a16="http://schemas.microsoft.com/office/drawing/2014/main" id="{9F129A39-A8C7-BD00-04BD-C556B4F96F28}"/>
              </a:ext>
            </a:extLst>
          </p:cNvPr>
          <p:cNvSpPr/>
          <p:nvPr/>
        </p:nvSpPr>
        <p:spPr>
          <a:xfrm>
            <a:off x="800100" y="4944533"/>
            <a:ext cx="5172076" cy="1396705"/>
          </a:xfrm>
          <a:prstGeom prst="rect">
            <a:avLst/>
          </a:prstGeom>
          <a:noFill/>
          <a:ln>
            <a:solidFill>
              <a:srgbClr val="00A3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pic>
        <p:nvPicPr>
          <p:cNvPr id="11" name="Picture 18" descr="Mintrex - Engineering Your Success - Zero-Base Design">
            <a:extLst>
              <a:ext uri="{FF2B5EF4-FFF2-40B4-BE49-F238E27FC236}">
                <a16:creationId xmlns:a16="http://schemas.microsoft.com/office/drawing/2014/main" id="{E5529E0A-9A3E-6863-E48A-AA990A16127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22889" y="4961394"/>
            <a:ext cx="1125620" cy="796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aca Interquip - Crunchbase Company Profile &amp; Funding">
            <a:extLst>
              <a:ext uri="{FF2B5EF4-FFF2-40B4-BE49-F238E27FC236}">
                <a16:creationId xmlns:a16="http://schemas.microsoft.com/office/drawing/2014/main" id="{77E02F88-7838-2737-1950-417AD72508B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69274" y="5473320"/>
            <a:ext cx="968974" cy="9689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Earbus Foundation - Our Thanks to Anglo-Gold Ashanti">
            <a:extLst>
              <a:ext uri="{FF2B5EF4-FFF2-40B4-BE49-F238E27FC236}">
                <a16:creationId xmlns:a16="http://schemas.microsoft.com/office/drawing/2014/main" id="{BB8CF2F9-85F3-7CBD-E052-2F454F4CE4F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06475" y="5605024"/>
            <a:ext cx="1871283" cy="7055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Mineral Resources - UN Global Compact Network Australia">
            <a:extLst>
              <a:ext uri="{FF2B5EF4-FFF2-40B4-BE49-F238E27FC236}">
                <a16:creationId xmlns:a16="http://schemas.microsoft.com/office/drawing/2014/main" id="{49DB694A-BB27-43DA-A174-84938C3204D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27974" y="5045679"/>
            <a:ext cx="1175991" cy="6282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Gold Fields Logo PNG Vector (SVG) Free Download">
            <a:extLst>
              <a:ext uri="{FF2B5EF4-FFF2-40B4-BE49-F238E27FC236}">
                <a16:creationId xmlns:a16="http://schemas.microsoft.com/office/drawing/2014/main" id="{F4F44CE6-2EC1-1A83-632B-51FD0528BB8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945984" y="5635403"/>
            <a:ext cx="968973" cy="6448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D8EBD3-767B-E164-CC6A-0A6E22D92044}"/>
              </a:ext>
            </a:extLst>
          </p:cNvPr>
          <p:cNvSpPr txBox="1"/>
          <p:nvPr/>
        </p:nvSpPr>
        <p:spPr>
          <a:xfrm>
            <a:off x="308857" y="765517"/>
            <a:ext cx="11212200" cy="307777"/>
          </a:xfrm>
          <a:prstGeom prst="rect">
            <a:avLst/>
          </a:prstGeom>
          <a:noFill/>
        </p:spPr>
        <p:txBody>
          <a:bodyPr wrap="square" rtlCol="0">
            <a:spAutoFit/>
          </a:bodyPr>
          <a:lstStyle/>
          <a:p>
            <a:r>
              <a:rPr lang="en-US" sz="1400" dirty="0">
                <a:latin typeface="Aptos" panose="020B0004020202020204" pitchFamily="34" charset="0"/>
                <a:cs typeface="Arial" panose="020B0604020202020204" pitchFamily="34" charset="0"/>
              </a:rPr>
              <a:t>BEC provides integrated electrical and instrumentation project solutions from design through to commissioning and subsequent support.</a:t>
            </a:r>
          </a:p>
        </p:txBody>
      </p:sp>
      <p:sp>
        <p:nvSpPr>
          <p:cNvPr id="21" name="Title 20">
            <a:extLst>
              <a:ext uri="{FF2B5EF4-FFF2-40B4-BE49-F238E27FC236}">
                <a16:creationId xmlns:a16="http://schemas.microsoft.com/office/drawing/2014/main" id="{CD0CEC45-E234-23CD-56A9-05A78DAF67D2}"/>
              </a:ext>
            </a:extLst>
          </p:cNvPr>
          <p:cNvSpPr>
            <a:spLocks noGrp="1"/>
          </p:cNvSpPr>
          <p:nvPr>
            <p:ph type="title"/>
          </p:nvPr>
        </p:nvSpPr>
        <p:spPr/>
        <p:txBody>
          <a:bodyPr/>
          <a:lstStyle/>
          <a:p>
            <a:r>
              <a:rPr lang="en-US" dirty="0"/>
              <a:t>4</a:t>
            </a:r>
            <a:r>
              <a:rPr lang="en-US" sz="4000" dirty="0">
                <a:solidFill>
                  <a:schemeClr val="bg1"/>
                </a:solidFill>
              </a:rPr>
              <a:t>. Electrical &amp; Instrumentation</a:t>
            </a:r>
            <a:endParaRPr lang="en-AU" dirty="0"/>
          </a:p>
        </p:txBody>
      </p:sp>
      <p:pic>
        <p:nvPicPr>
          <p:cNvPr id="10" name="Picture 9">
            <a:extLst>
              <a:ext uri="{FF2B5EF4-FFF2-40B4-BE49-F238E27FC236}">
                <a16:creationId xmlns:a16="http://schemas.microsoft.com/office/drawing/2014/main" id="{22482C4D-2202-3EFD-5DB4-AE53143F01BA}"/>
              </a:ext>
            </a:extLst>
          </p:cNvPr>
          <p:cNvPicPr>
            <a:picLocks noChangeAspect="1"/>
          </p:cNvPicPr>
          <p:nvPr/>
        </p:nvPicPr>
        <p:blipFill rotWithShape="1">
          <a:blip r:embed="rId8">
            <a:extLst>
              <a:ext uri="{28A0092B-C50C-407E-A947-70E740481C1C}">
                <a14:useLocalDpi xmlns:a14="http://schemas.microsoft.com/office/drawing/2010/main" val="0"/>
              </a:ext>
            </a:extLst>
          </a:blip>
          <a:srcRect t="11785" b="11785"/>
          <a:stretch/>
        </p:blipFill>
        <p:spPr>
          <a:xfrm>
            <a:off x="6219826" y="3961669"/>
            <a:ext cx="5543550" cy="2428358"/>
          </a:xfrm>
          <a:prstGeom prst="rect">
            <a:avLst/>
          </a:prstGeom>
        </p:spPr>
      </p:pic>
      <p:sp>
        <p:nvSpPr>
          <p:cNvPr id="2" name="Slide Number Placeholder 1">
            <a:extLst>
              <a:ext uri="{FF2B5EF4-FFF2-40B4-BE49-F238E27FC236}">
                <a16:creationId xmlns:a16="http://schemas.microsoft.com/office/drawing/2014/main" id="{A2AB5E95-09C1-1E84-1F02-AC980B249723}"/>
              </a:ext>
            </a:extLst>
          </p:cNvPr>
          <p:cNvSpPr>
            <a:spLocks noGrp="1"/>
          </p:cNvSpPr>
          <p:nvPr>
            <p:ph type="sldNum" sz="quarter" idx="12"/>
          </p:nvPr>
        </p:nvSpPr>
        <p:spPr/>
        <p:txBody>
          <a:bodyPr/>
          <a:lstStyle/>
          <a:p>
            <a:fld id="{BFD7A0E7-078F-4AD0-A493-5B249F8993C7}" type="slidenum">
              <a:rPr lang="en-AU" smtClean="0"/>
              <a:t>6</a:t>
            </a:fld>
            <a:endParaRPr lang="en-AU" dirty="0"/>
          </a:p>
        </p:txBody>
      </p:sp>
      <p:pic>
        <p:nvPicPr>
          <p:cNvPr id="1026" name="Picture 2" descr="Lynas rare earths">
            <a:extLst>
              <a:ext uri="{FF2B5EF4-FFF2-40B4-BE49-F238E27FC236}">
                <a16:creationId xmlns:a16="http://schemas.microsoft.com/office/drawing/2014/main" id="{98BC18B1-E849-F66F-B191-B914A4F02B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473" y="5097994"/>
            <a:ext cx="995952" cy="5235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3372FE-68C0-3F84-0D6C-C3F8DAB153DA}"/>
              </a:ext>
            </a:extLst>
          </p:cNvPr>
          <p:cNvSpPr txBox="1"/>
          <p:nvPr/>
        </p:nvSpPr>
        <p:spPr>
          <a:xfrm>
            <a:off x="6203191" y="5770761"/>
            <a:ext cx="2118934" cy="577081"/>
          </a:xfrm>
          <a:prstGeom prst="rect">
            <a:avLst/>
          </a:prstGeom>
          <a:noFill/>
        </p:spPr>
        <p:txBody>
          <a:bodyPr wrap="square" rtlCol="0">
            <a:spAutoFit/>
          </a:bodyPr>
          <a:lstStyle/>
          <a:p>
            <a:r>
              <a:rPr lang="en-US" sz="1050" dirty="0">
                <a:solidFill>
                  <a:schemeClr val="bg1"/>
                </a:solidFill>
                <a:latin typeface="Aptos" panose="020B0004020202020204" pitchFamily="34" charset="0"/>
              </a:rPr>
              <a:t>3D Processing Plant Design, Kalgoorlie, WA, </a:t>
            </a:r>
          </a:p>
          <a:p>
            <a:r>
              <a:rPr lang="en-US" sz="1050" dirty="0">
                <a:solidFill>
                  <a:schemeClr val="bg1"/>
                </a:solidFill>
                <a:latin typeface="Aptos" panose="020B0004020202020204" pitchFamily="34" charset="0"/>
              </a:rPr>
              <a:t>Lynas Rare Earths</a:t>
            </a:r>
            <a:endParaRPr lang="en-AU" sz="1050" dirty="0">
              <a:solidFill>
                <a:schemeClr val="bg1"/>
              </a:solidFill>
              <a:latin typeface="Aptos" panose="020B0004020202020204" pitchFamily="34" charset="0"/>
            </a:endParaRPr>
          </a:p>
        </p:txBody>
      </p:sp>
    </p:spTree>
    <p:extLst>
      <p:ext uri="{BB962C8B-B14F-4D97-AF65-F5344CB8AC3E}">
        <p14:creationId xmlns:p14="http://schemas.microsoft.com/office/powerpoint/2010/main" val="3941960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large industrial plant at night&#10;&#10;Description automatically generated">
            <a:extLst>
              <a:ext uri="{FF2B5EF4-FFF2-40B4-BE49-F238E27FC236}">
                <a16:creationId xmlns:a16="http://schemas.microsoft.com/office/drawing/2014/main" id="{9AAF2479-158F-E141-3376-0A12462DB6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4749"/>
          <a:stretch/>
        </p:blipFill>
        <p:spPr>
          <a:xfrm>
            <a:off x="8207818" y="1276350"/>
            <a:ext cx="3598837" cy="1859196"/>
          </a:xfrm>
          <a:prstGeom prst="rect">
            <a:avLst/>
          </a:prstGeom>
          <a:effectLst>
            <a:outerShdw blurRad="50800" dist="38100" dir="2700000" algn="tl" rotWithShape="0">
              <a:prstClr val="black">
                <a:alpha val="40000"/>
              </a:prstClr>
            </a:outerShdw>
          </a:effectLst>
        </p:spPr>
      </p:pic>
      <p:sp>
        <p:nvSpPr>
          <p:cNvPr id="68" name="Rectangle: Rounded Corners 67">
            <a:extLst>
              <a:ext uri="{FF2B5EF4-FFF2-40B4-BE49-F238E27FC236}">
                <a16:creationId xmlns:a16="http://schemas.microsoft.com/office/drawing/2014/main" id="{85467B42-C5FD-CB3B-9D65-1AE83898F48A}"/>
              </a:ext>
            </a:extLst>
          </p:cNvPr>
          <p:cNvSpPr/>
          <p:nvPr/>
        </p:nvSpPr>
        <p:spPr>
          <a:xfrm>
            <a:off x="8207914" y="3133424"/>
            <a:ext cx="3598837" cy="533927"/>
          </a:xfrm>
          <a:prstGeom prst="roundRect">
            <a:avLst>
              <a:gd name="adj" fmla="val 0"/>
            </a:avLst>
          </a:prstGeom>
          <a:solidFill>
            <a:srgbClr val="222B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70" name="Group 69">
            <a:extLst>
              <a:ext uri="{FF2B5EF4-FFF2-40B4-BE49-F238E27FC236}">
                <a16:creationId xmlns:a16="http://schemas.microsoft.com/office/drawing/2014/main" id="{58F83AAB-5EBD-FF78-7D88-73DED77AE60C}"/>
              </a:ext>
            </a:extLst>
          </p:cNvPr>
          <p:cNvGrpSpPr/>
          <p:nvPr/>
        </p:nvGrpSpPr>
        <p:grpSpPr>
          <a:xfrm>
            <a:off x="8208010" y="3667351"/>
            <a:ext cx="3598837" cy="2930903"/>
            <a:chOff x="294139" y="3493370"/>
            <a:chExt cx="2637018" cy="3205373"/>
          </a:xfrm>
        </p:grpSpPr>
        <p:sp>
          <p:nvSpPr>
            <p:cNvPr id="73" name="Rectangle 72">
              <a:extLst>
                <a:ext uri="{FF2B5EF4-FFF2-40B4-BE49-F238E27FC236}">
                  <a16:creationId xmlns:a16="http://schemas.microsoft.com/office/drawing/2014/main" id="{CE99E808-5EC8-33D4-CE06-EFB980B07520}"/>
                </a:ext>
              </a:extLst>
            </p:cNvPr>
            <p:cNvSpPr/>
            <p:nvPr/>
          </p:nvSpPr>
          <p:spPr>
            <a:xfrm>
              <a:off x="294139" y="4241219"/>
              <a:ext cx="2637018" cy="2457524"/>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4" name="Rectangle: Rounded Corners 73">
              <a:extLst>
                <a:ext uri="{FF2B5EF4-FFF2-40B4-BE49-F238E27FC236}">
                  <a16:creationId xmlns:a16="http://schemas.microsoft.com/office/drawing/2014/main" id="{9C0D340F-3269-4BA1-EE48-7C4D90EF7BE1}"/>
                </a:ext>
              </a:extLst>
            </p:cNvPr>
            <p:cNvSpPr/>
            <p:nvPr/>
          </p:nvSpPr>
          <p:spPr>
            <a:xfrm>
              <a:off x="294139" y="3493370"/>
              <a:ext cx="2637018" cy="7478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5" name="TextBox 74">
              <a:extLst>
                <a:ext uri="{FF2B5EF4-FFF2-40B4-BE49-F238E27FC236}">
                  <a16:creationId xmlns:a16="http://schemas.microsoft.com/office/drawing/2014/main" id="{E3BE2520-A402-B456-E12A-914BC308C25B}"/>
                </a:ext>
              </a:extLst>
            </p:cNvPr>
            <p:cNvSpPr txBox="1"/>
            <p:nvPr/>
          </p:nvSpPr>
          <p:spPr>
            <a:xfrm>
              <a:off x="391474" y="4321350"/>
              <a:ext cx="2442762" cy="2120573"/>
            </a:xfrm>
            <a:prstGeom prst="rect">
              <a:avLst/>
            </a:prstGeom>
            <a:noFill/>
          </p:spPr>
          <p:txBody>
            <a:bodyPr wrap="square" rtlCol="0">
              <a:spAutoFit/>
            </a:bodyPr>
            <a:lstStyle/>
            <a:p>
              <a:pPr algn="just">
                <a:spcAft>
                  <a:spcPts val="600"/>
                </a:spcAft>
              </a:pPr>
              <a:r>
                <a:rPr lang="en-US" sz="1000" dirty="0">
                  <a:latin typeface="Aptos" panose="020B0004020202020204" pitchFamily="34" charset="0"/>
                </a:rPr>
                <a:t>The Three Mile Hill gold mine is a historic mine just out of Coolgardie.  The plant had been on care and maintenance for approximately ten years.  </a:t>
              </a:r>
            </a:p>
            <a:p>
              <a:pPr algn="just">
                <a:spcAft>
                  <a:spcPts val="600"/>
                </a:spcAft>
              </a:pPr>
              <a:r>
                <a:rPr lang="en-US" sz="1000" dirty="0">
                  <a:latin typeface="Aptos" panose="020B0004020202020204" pitchFamily="34" charset="0"/>
                </a:rPr>
                <a:t>BEC was tasked with the complete design and commissioning of replacement switch rooms and Motor Control Centers.  The works included determining which electrical equipment could still be used, which needed replacing, and in some cases, detailing refurbishment tasks.</a:t>
              </a:r>
            </a:p>
            <a:p>
              <a:pPr algn="just">
                <a:spcAft>
                  <a:spcPts val="600"/>
                </a:spcAft>
              </a:pPr>
              <a:r>
                <a:rPr lang="en-US" sz="1000" dirty="0">
                  <a:latin typeface="Aptos" panose="020B0004020202020204" pitchFamily="34" charset="0"/>
                </a:rPr>
                <a:t>The project was delivered on time and under budget with the new plant having poured its first gold in August 2023. </a:t>
              </a:r>
            </a:p>
          </p:txBody>
        </p:sp>
      </p:grpSp>
      <p:sp>
        <p:nvSpPr>
          <p:cNvPr id="71" name="TextBox 70">
            <a:extLst>
              <a:ext uri="{FF2B5EF4-FFF2-40B4-BE49-F238E27FC236}">
                <a16:creationId xmlns:a16="http://schemas.microsoft.com/office/drawing/2014/main" id="{E4CAE6D3-BFF1-B24D-8F18-9479F29629D2}"/>
              </a:ext>
            </a:extLst>
          </p:cNvPr>
          <p:cNvSpPr txBox="1"/>
          <p:nvPr/>
        </p:nvSpPr>
        <p:spPr>
          <a:xfrm>
            <a:off x="8340846" y="3748387"/>
            <a:ext cx="3333729" cy="553998"/>
          </a:xfrm>
          <a:prstGeom prst="rect">
            <a:avLst/>
          </a:prstGeom>
          <a:noFill/>
        </p:spPr>
        <p:txBody>
          <a:bodyPr wrap="square" rtlCol="0">
            <a:spAutoFit/>
          </a:bodyPr>
          <a:lstStyle/>
          <a:p>
            <a:pPr algn="just"/>
            <a:r>
              <a:rPr lang="en-US" sz="1000" dirty="0">
                <a:solidFill>
                  <a:schemeClr val="bg1"/>
                </a:solidFill>
                <a:latin typeface="Aptos" panose="020B0004020202020204" pitchFamily="34" charset="0"/>
              </a:rPr>
              <a:t>Location: Coolgardie, Western Australia</a:t>
            </a:r>
          </a:p>
          <a:p>
            <a:pPr algn="just"/>
            <a:r>
              <a:rPr lang="en-US" sz="1000" dirty="0">
                <a:solidFill>
                  <a:schemeClr val="bg1"/>
                </a:solidFill>
                <a:latin typeface="Aptos" panose="020B0004020202020204" pitchFamily="34" charset="0"/>
              </a:rPr>
              <a:t>Client: Maca Interquip</a:t>
            </a:r>
          </a:p>
          <a:p>
            <a:pPr algn="just"/>
            <a:r>
              <a:rPr lang="en-US" sz="1000" dirty="0">
                <a:solidFill>
                  <a:schemeClr val="bg1"/>
                </a:solidFill>
                <a:latin typeface="Aptos" panose="020B0004020202020204" pitchFamily="34" charset="0"/>
              </a:rPr>
              <a:t>Fee: $0.65 million</a:t>
            </a:r>
          </a:p>
        </p:txBody>
      </p:sp>
      <p:sp>
        <p:nvSpPr>
          <p:cNvPr id="72" name="TextBox 71">
            <a:extLst>
              <a:ext uri="{FF2B5EF4-FFF2-40B4-BE49-F238E27FC236}">
                <a16:creationId xmlns:a16="http://schemas.microsoft.com/office/drawing/2014/main" id="{F969D01A-F736-CAC9-A24D-B535C28B255B}"/>
              </a:ext>
            </a:extLst>
          </p:cNvPr>
          <p:cNvSpPr txBox="1"/>
          <p:nvPr/>
        </p:nvSpPr>
        <p:spPr>
          <a:xfrm>
            <a:off x="8340846" y="3151535"/>
            <a:ext cx="3333729" cy="523220"/>
          </a:xfrm>
          <a:prstGeom prst="rect">
            <a:avLst/>
          </a:prstGeom>
          <a:noFill/>
        </p:spPr>
        <p:txBody>
          <a:bodyPr wrap="square" rtlCol="0">
            <a:spAutoFit/>
          </a:bodyPr>
          <a:lstStyle/>
          <a:p>
            <a:pPr>
              <a:spcAft>
                <a:spcPts val="600"/>
              </a:spcAft>
            </a:pPr>
            <a:r>
              <a:rPr lang="en-US" sz="1400" dirty="0">
                <a:solidFill>
                  <a:schemeClr val="bg1"/>
                </a:solidFill>
                <a:latin typeface="Aptos" panose="020B0004020202020204" pitchFamily="34" charset="0"/>
              </a:rPr>
              <a:t>Three Mile Hill Gold Plant Refurbishment (2023)</a:t>
            </a:r>
          </a:p>
        </p:txBody>
      </p:sp>
      <p:sp>
        <p:nvSpPr>
          <p:cNvPr id="2" name="Title 20">
            <a:extLst>
              <a:ext uri="{FF2B5EF4-FFF2-40B4-BE49-F238E27FC236}">
                <a16:creationId xmlns:a16="http://schemas.microsoft.com/office/drawing/2014/main" id="{303DBBC0-46AB-74AC-C3E4-92DDDA3029D9}"/>
              </a:ext>
            </a:extLst>
          </p:cNvPr>
          <p:cNvSpPr>
            <a:spLocks noGrp="1"/>
          </p:cNvSpPr>
          <p:nvPr>
            <p:ph type="title"/>
          </p:nvPr>
        </p:nvSpPr>
        <p:spPr>
          <a:xfrm>
            <a:off x="0" y="-252413"/>
            <a:ext cx="10515600" cy="1325563"/>
          </a:xfrm>
        </p:spPr>
        <p:txBody>
          <a:bodyPr/>
          <a:lstStyle/>
          <a:p>
            <a:r>
              <a:rPr lang="en-US" dirty="0"/>
              <a:t>4</a:t>
            </a:r>
            <a:r>
              <a:rPr lang="en-US" sz="4000" dirty="0">
                <a:solidFill>
                  <a:schemeClr val="bg1"/>
                </a:solidFill>
              </a:rPr>
              <a:t>. Electrical &amp; Instrumentation</a:t>
            </a:r>
            <a:endParaRPr lang="en-AU" dirty="0"/>
          </a:p>
        </p:txBody>
      </p:sp>
      <p:sp>
        <p:nvSpPr>
          <p:cNvPr id="6" name="TextBox 5">
            <a:extLst>
              <a:ext uri="{FF2B5EF4-FFF2-40B4-BE49-F238E27FC236}">
                <a16:creationId xmlns:a16="http://schemas.microsoft.com/office/drawing/2014/main" id="{4C8AA75C-BC82-B868-FD46-60E43EACD9BB}"/>
              </a:ext>
            </a:extLst>
          </p:cNvPr>
          <p:cNvSpPr txBox="1"/>
          <p:nvPr/>
        </p:nvSpPr>
        <p:spPr>
          <a:xfrm>
            <a:off x="308857" y="765517"/>
            <a:ext cx="11212200" cy="307777"/>
          </a:xfrm>
          <a:prstGeom prst="rect">
            <a:avLst/>
          </a:prstGeom>
          <a:noFill/>
        </p:spPr>
        <p:txBody>
          <a:bodyPr wrap="square" rtlCol="0">
            <a:spAutoFit/>
          </a:bodyPr>
          <a:lstStyle/>
          <a:p>
            <a:r>
              <a:rPr lang="en-US" sz="1400" dirty="0">
                <a:latin typeface="Aptos" panose="020B0004020202020204" pitchFamily="34" charset="0"/>
                <a:cs typeface="Arial" panose="020B0604020202020204" pitchFamily="34" charset="0"/>
              </a:rPr>
              <a:t>Some recent and ongoing projects being completed by the BEC E&amp;I team.</a:t>
            </a:r>
          </a:p>
        </p:txBody>
      </p:sp>
      <p:sp>
        <p:nvSpPr>
          <p:cNvPr id="5" name="Slide Number Placeholder 4">
            <a:extLst>
              <a:ext uri="{FF2B5EF4-FFF2-40B4-BE49-F238E27FC236}">
                <a16:creationId xmlns:a16="http://schemas.microsoft.com/office/drawing/2014/main" id="{E32A41FF-9EDE-8A69-5D3E-A57DFF7D1E8B}"/>
              </a:ext>
            </a:extLst>
          </p:cNvPr>
          <p:cNvSpPr>
            <a:spLocks noGrp="1"/>
          </p:cNvSpPr>
          <p:nvPr>
            <p:ph type="sldNum" sz="quarter" idx="12"/>
          </p:nvPr>
        </p:nvSpPr>
        <p:spPr/>
        <p:txBody>
          <a:bodyPr/>
          <a:lstStyle/>
          <a:p>
            <a:fld id="{BFD7A0E7-078F-4AD0-A493-5B249F8993C7}" type="slidenum">
              <a:rPr lang="en-AU" smtClean="0"/>
              <a:t>7</a:t>
            </a:fld>
            <a:endParaRPr lang="en-AU" dirty="0"/>
          </a:p>
        </p:txBody>
      </p:sp>
      <p:pic>
        <p:nvPicPr>
          <p:cNvPr id="34" name="Picture 33">
            <a:extLst>
              <a:ext uri="{FF2B5EF4-FFF2-40B4-BE49-F238E27FC236}">
                <a16:creationId xmlns:a16="http://schemas.microsoft.com/office/drawing/2014/main" id="{1E364E6D-6E32-49DB-19DD-2C01745984A4}"/>
              </a:ext>
            </a:extLst>
          </p:cNvPr>
          <p:cNvPicPr>
            <a:picLocks noChangeAspect="1"/>
          </p:cNvPicPr>
          <p:nvPr/>
        </p:nvPicPr>
        <p:blipFill rotWithShape="1">
          <a:blip r:embed="rId4"/>
          <a:srcRect t="21727"/>
          <a:stretch/>
        </p:blipFill>
        <p:spPr>
          <a:xfrm>
            <a:off x="410978" y="1266824"/>
            <a:ext cx="3556351" cy="1884711"/>
          </a:xfrm>
          <a:prstGeom prst="rect">
            <a:avLst/>
          </a:prstGeom>
          <a:effectLst>
            <a:outerShdw blurRad="50800" dist="38100" dir="2700000" algn="tl" rotWithShape="0">
              <a:prstClr val="black">
                <a:alpha val="40000"/>
              </a:prstClr>
            </a:outerShdw>
          </a:effectLst>
        </p:spPr>
      </p:pic>
      <p:sp>
        <p:nvSpPr>
          <p:cNvPr id="36" name="Rectangle: Rounded Corners 35">
            <a:extLst>
              <a:ext uri="{FF2B5EF4-FFF2-40B4-BE49-F238E27FC236}">
                <a16:creationId xmlns:a16="http://schemas.microsoft.com/office/drawing/2014/main" id="{E2CB0BCE-4E0E-79AB-138F-D002F8F198DA}"/>
              </a:ext>
            </a:extLst>
          </p:cNvPr>
          <p:cNvSpPr/>
          <p:nvPr/>
        </p:nvSpPr>
        <p:spPr>
          <a:xfrm>
            <a:off x="411075" y="3131190"/>
            <a:ext cx="3599029" cy="533927"/>
          </a:xfrm>
          <a:prstGeom prst="roundRect">
            <a:avLst>
              <a:gd name="adj" fmla="val 0"/>
            </a:avLst>
          </a:prstGeom>
          <a:solidFill>
            <a:srgbClr val="222B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15" name="Group 14">
            <a:extLst>
              <a:ext uri="{FF2B5EF4-FFF2-40B4-BE49-F238E27FC236}">
                <a16:creationId xmlns:a16="http://schemas.microsoft.com/office/drawing/2014/main" id="{85B1AC0D-C899-9F0A-CD1D-13170CFD5F74}"/>
              </a:ext>
            </a:extLst>
          </p:cNvPr>
          <p:cNvGrpSpPr/>
          <p:nvPr/>
        </p:nvGrpSpPr>
        <p:grpSpPr>
          <a:xfrm>
            <a:off x="411171" y="3665118"/>
            <a:ext cx="3599029" cy="2930902"/>
            <a:chOff x="294139" y="3493370"/>
            <a:chExt cx="2637018" cy="3205373"/>
          </a:xfrm>
        </p:grpSpPr>
        <p:sp>
          <p:nvSpPr>
            <p:cNvPr id="9" name="Rectangle 8">
              <a:extLst>
                <a:ext uri="{FF2B5EF4-FFF2-40B4-BE49-F238E27FC236}">
                  <a16:creationId xmlns:a16="http://schemas.microsoft.com/office/drawing/2014/main" id="{A5809FD5-7198-5DB7-BB67-E51F39231833}"/>
                </a:ext>
              </a:extLst>
            </p:cNvPr>
            <p:cNvSpPr/>
            <p:nvPr/>
          </p:nvSpPr>
          <p:spPr>
            <a:xfrm>
              <a:off x="294139" y="4241219"/>
              <a:ext cx="2637018" cy="2457524"/>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Rounded Corners 10">
              <a:extLst>
                <a:ext uri="{FF2B5EF4-FFF2-40B4-BE49-F238E27FC236}">
                  <a16:creationId xmlns:a16="http://schemas.microsoft.com/office/drawing/2014/main" id="{1CEAE90F-C630-B85B-6713-23CE3B111F94}"/>
                </a:ext>
              </a:extLst>
            </p:cNvPr>
            <p:cNvSpPr/>
            <p:nvPr/>
          </p:nvSpPr>
          <p:spPr>
            <a:xfrm>
              <a:off x="294139" y="3493370"/>
              <a:ext cx="2637018" cy="7478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1CC13D6D-1EA9-55EA-E6EB-BDF95D45758A}"/>
                </a:ext>
              </a:extLst>
            </p:cNvPr>
            <p:cNvSpPr txBox="1"/>
            <p:nvPr/>
          </p:nvSpPr>
          <p:spPr>
            <a:xfrm>
              <a:off x="387746" y="4321350"/>
              <a:ext cx="2442762" cy="1952274"/>
            </a:xfrm>
            <a:prstGeom prst="rect">
              <a:avLst/>
            </a:prstGeom>
            <a:noFill/>
          </p:spPr>
          <p:txBody>
            <a:bodyPr wrap="square" rtlCol="0">
              <a:spAutoFit/>
            </a:bodyPr>
            <a:lstStyle/>
            <a:p>
              <a:pPr algn="just">
                <a:spcAft>
                  <a:spcPts val="600"/>
                </a:spcAft>
              </a:pPr>
              <a:r>
                <a:rPr lang="en-US" sz="1000" dirty="0">
                  <a:latin typeface="Aptos" panose="020B0004020202020204" pitchFamily="34" charset="0"/>
                </a:rPr>
                <a:t>BEC was engaged by Maca Interquip to perform the electrical design and control system works for the RED 5 King of the Hills Gold Mine located in the Eastern Goldfields of Western Australia.</a:t>
              </a:r>
            </a:p>
            <a:p>
              <a:pPr algn="just">
                <a:spcAft>
                  <a:spcPts val="600"/>
                </a:spcAft>
              </a:pPr>
              <a:r>
                <a:rPr lang="en-US" sz="1000" dirty="0">
                  <a:latin typeface="Aptos" panose="020B0004020202020204" pitchFamily="34" charset="0"/>
                </a:rPr>
                <a:t>Design included HV and LV distribution, instrumentation, lighting and small power.</a:t>
              </a:r>
            </a:p>
            <a:p>
              <a:pPr algn="just">
                <a:spcAft>
                  <a:spcPts val="600"/>
                </a:spcAft>
              </a:pPr>
              <a:r>
                <a:rPr lang="en-US" sz="1000" dirty="0">
                  <a:latin typeface="Aptos" panose="020B0004020202020204" pitchFamily="34" charset="0"/>
                </a:rPr>
                <a:t>The design commenced in late 2020 and was completed in November 2021. BEC provided the construction supervision and commissioning resources over a seven month period in the first half of 2022.</a:t>
              </a:r>
            </a:p>
          </p:txBody>
        </p:sp>
      </p:grpSp>
      <p:sp>
        <p:nvSpPr>
          <p:cNvPr id="31" name="TextBox 30">
            <a:extLst>
              <a:ext uri="{FF2B5EF4-FFF2-40B4-BE49-F238E27FC236}">
                <a16:creationId xmlns:a16="http://schemas.microsoft.com/office/drawing/2014/main" id="{121C7170-A9E0-60A1-4F4F-B02661CC98FF}"/>
              </a:ext>
            </a:extLst>
          </p:cNvPr>
          <p:cNvSpPr txBox="1"/>
          <p:nvPr/>
        </p:nvSpPr>
        <p:spPr>
          <a:xfrm>
            <a:off x="538926" y="3746153"/>
            <a:ext cx="3333907" cy="553998"/>
          </a:xfrm>
          <a:prstGeom prst="rect">
            <a:avLst/>
          </a:prstGeom>
          <a:noFill/>
        </p:spPr>
        <p:txBody>
          <a:bodyPr wrap="square" rtlCol="0">
            <a:spAutoFit/>
          </a:bodyPr>
          <a:lstStyle/>
          <a:p>
            <a:pPr algn="just"/>
            <a:r>
              <a:rPr lang="en-US" sz="1000" dirty="0">
                <a:solidFill>
                  <a:schemeClr val="bg1"/>
                </a:solidFill>
                <a:latin typeface="Aptos" panose="020B0004020202020204" pitchFamily="34" charset="0"/>
              </a:rPr>
              <a:t>Location: Goldfields, Western Australia</a:t>
            </a:r>
          </a:p>
          <a:p>
            <a:pPr algn="just"/>
            <a:r>
              <a:rPr lang="en-US" sz="1000" dirty="0">
                <a:solidFill>
                  <a:schemeClr val="bg1"/>
                </a:solidFill>
                <a:latin typeface="Aptos" panose="020B0004020202020204" pitchFamily="34" charset="0"/>
              </a:rPr>
              <a:t>Client: MACA Interquip</a:t>
            </a:r>
          </a:p>
          <a:p>
            <a:pPr algn="just"/>
            <a:r>
              <a:rPr lang="en-US" sz="1000" dirty="0">
                <a:solidFill>
                  <a:schemeClr val="bg1"/>
                </a:solidFill>
                <a:latin typeface="Aptos" panose="020B0004020202020204" pitchFamily="34" charset="0"/>
              </a:rPr>
              <a:t>Fee: $0.87 million</a:t>
            </a:r>
          </a:p>
        </p:txBody>
      </p:sp>
      <p:sp>
        <p:nvSpPr>
          <p:cNvPr id="32" name="TextBox 31">
            <a:extLst>
              <a:ext uri="{FF2B5EF4-FFF2-40B4-BE49-F238E27FC236}">
                <a16:creationId xmlns:a16="http://schemas.microsoft.com/office/drawing/2014/main" id="{0FA2E3C4-866A-03D0-21CF-67414BBF4061}"/>
              </a:ext>
            </a:extLst>
          </p:cNvPr>
          <p:cNvSpPr txBox="1"/>
          <p:nvPr/>
        </p:nvSpPr>
        <p:spPr>
          <a:xfrm>
            <a:off x="538926" y="3259257"/>
            <a:ext cx="3333907" cy="307777"/>
          </a:xfrm>
          <a:prstGeom prst="rect">
            <a:avLst/>
          </a:prstGeom>
          <a:noFill/>
        </p:spPr>
        <p:txBody>
          <a:bodyPr wrap="square" rtlCol="0">
            <a:spAutoFit/>
          </a:bodyPr>
          <a:lstStyle/>
          <a:p>
            <a:pPr>
              <a:spcAft>
                <a:spcPts val="600"/>
              </a:spcAft>
            </a:pPr>
            <a:r>
              <a:rPr lang="en-US" sz="1400" dirty="0">
                <a:solidFill>
                  <a:schemeClr val="bg1"/>
                </a:solidFill>
                <a:latin typeface="Aptos" panose="020B0004020202020204" pitchFamily="34" charset="0"/>
              </a:rPr>
              <a:t>King of the Hills Gold Mine (2022)</a:t>
            </a:r>
          </a:p>
        </p:txBody>
      </p:sp>
      <p:sp>
        <p:nvSpPr>
          <p:cNvPr id="59" name="Rectangle: Rounded Corners 58">
            <a:extLst>
              <a:ext uri="{FF2B5EF4-FFF2-40B4-BE49-F238E27FC236}">
                <a16:creationId xmlns:a16="http://schemas.microsoft.com/office/drawing/2014/main" id="{5F7F1582-992F-0984-8B20-25732728B19B}"/>
              </a:ext>
            </a:extLst>
          </p:cNvPr>
          <p:cNvSpPr/>
          <p:nvPr/>
        </p:nvSpPr>
        <p:spPr>
          <a:xfrm>
            <a:off x="4309569" y="3129370"/>
            <a:ext cx="3598933" cy="533927"/>
          </a:xfrm>
          <a:prstGeom prst="roundRect">
            <a:avLst>
              <a:gd name="adj" fmla="val 0"/>
            </a:avLst>
          </a:prstGeom>
          <a:solidFill>
            <a:srgbClr val="222B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61" name="Group 60">
            <a:extLst>
              <a:ext uri="{FF2B5EF4-FFF2-40B4-BE49-F238E27FC236}">
                <a16:creationId xmlns:a16="http://schemas.microsoft.com/office/drawing/2014/main" id="{0E56D533-9964-60E3-4DB1-8065B3EFFAAA}"/>
              </a:ext>
            </a:extLst>
          </p:cNvPr>
          <p:cNvGrpSpPr/>
          <p:nvPr/>
        </p:nvGrpSpPr>
        <p:grpSpPr>
          <a:xfrm>
            <a:off x="4309665" y="3663298"/>
            <a:ext cx="3598933" cy="2930903"/>
            <a:chOff x="294139" y="3493370"/>
            <a:chExt cx="2637018" cy="3205373"/>
          </a:xfrm>
        </p:grpSpPr>
        <p:sp>
          <p:nvSpPr>
            <p:cNvPr id="64" name="Rectangle 63">
              <a:extLst>
                <a:ext uri="{FF2B5EF4-FFF2-40B4-BE49-F238E27FC236}">
                  <a16:creationId xmlns:a16="http://schemas.microsoft.com/office/drawing/2014/main" id="{B6831D09-5F6A-226E-AA70-E6C7D9533A76}"/>
                </a:ext>
              </a:extLst>
            </p:cNvPr>
            <p:cNvSpPr/>
            <p:nvPr/>
          </p:nvSpPr>
          <p:spPr>
            <a:xfrm>
              <a:off x="294139" y="4241219"/>
              <a:ext cx="2637018" cy="2457524"/>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5" name="Rectangle: Rounded Corners 64">
              <a:extLst>
                <a:ext uri="{FF2B5EF4-FFF2-40B4-BE49-F238E27FC236}">
                  <a16:creationId xmlns:a16="http://schemas.microsoft.com/office/drawing/2014/main" id="{5B29B869-3178-7274-00D1-3B23A8927527}"/>
                </a:ext>
              </a:extLst>
            </p:cNvPr>
            <p:cNvSpPr/>
            <p:nvPr/>
          </p:nvSpPr>
          <p:spPr>
            <a:xfrm>
              <a:off x="294139" y="3493370"/>
              <a:ext cx="2637018" cy="7478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6" name="TextBox 65">
              <a:extLst>
                <a:ext uri="{FF2B5EF4-FFF2-40B4-BE49-F238E27FC236}">
                  <a16:creationId xmlns:a16="http://schemas.microsoft.com/office/drawing/2014/main" id="{A9F07C56-725E-7DA0-2804-BA415AC8B888}"/>
                </a:ext>
              </a:extLst>
            </p:cNvPr>
            <p:cNvSpPr txBox="1"/>
            <p:nvPr/>
          </p:nvSpPr>
          <p:spPr>
            <a:xfrm>
              <a:off x="417646" y="4321350"/>
              <a:ext cx="2442762" cy="2288873"/>
            </a:xfrm>
            <a:prstGeom prst="rect">
              <a:avLst/>
            </a:prstGeom>
            <a:noFill/>
          </p:spPr>
          <p:txBody>
            <a:bodyPr wrap="square" rtlCol="0">
              <a:spAutoFit/>
            </a:bodyPr>
            <a:lstStyle/>
            <a:p>
              <a:pPr algn="just">
                <a:spcAft>
                  <a:spcPts val="600"/>
                </a:spcAft>
              </a:pPr>
              <a:r>
                <a:rPr lang="en-US" sz="1000" dirty="0">
                  <a:latin typeface="Aptos" panose="020B0004020202020204" pitchFamily="34" charset="0"/>
                </a:rPr>
                <a:t>The crushing circuit at Gold Fields’ Agnew operations was required to be upgraded to increase the throughput of the plant and suit the ore being treated.  A three-stage crushing circuit was opted for and Gold Fields engaged BEC to perform the entire electrical design from the HV supply to the LV distribution and controls.  </a:t>
              </a:r>
            </a:p>
            <a:p>
              <a:pPr algn="just">
                <a:spcAft>
                  <a:spcPts val="600"/>
                </a:spcAft>
              </a:pPr>
              <a:r>
                <a:rPr lang="en-US" sz="1000" dirty="0">
                  <a:latin typeface="Aptos" panose="020B0004020202020204" pitchFamily="34" charset="0"/>
                </a:rPr>
                <a:t>The project was commissioned in the second half of 2022 with BEC also supplying the site supervision during construction and commissioning. </a:t>
              </a:r>
            </a:p>
            <a:p>
              <a:pPr algn="just">
                <a:spcAft>
                  <a:spcPts val="600"/>
                </a:spcAft>
              </a:pPr>
              <a:r>
                <a:rPr lang="en-US" sz="1000" dirty="0">
                  <a:latin typeface="Aptos" panose="020B0004020202020204" pitchFamily="34" charset="0"/>
                </a:rPr>
                <a:t>The successful completion of the project allowed the Agnew Operations to shut-down and decommission the original crushing circuit. </a:t>
              </a:r>
            </a:p>
          </p:txBody>
        </p:sp>
      </p:grpSp>
      <p:sp>
        <p:nvSpPr>
          <p:cNvPr id="62" name="TextBox 61">
            <a:extLst>
              <a:ext uri="{FF2B5EF4-FFF2-40B4-BE49-F238E27FC236}">
                <a16:creationId xmlns:a16="http://schemas.microsoft.com/office/drawing/2014/main" id="{8029A700-9A70-2EC8-25E7-7A51522963A8}"/>
              </a:ext>
            </a:extLst>
          </p:cNvPr>
          <p:cNvSpPr txBox="1"/>
          <p:nvPr/>
        </p:nvSpPr>
        <p:spPr>
          <a:xfrm>
            <a:off x="4478224" y="3744333"/>
            <a:ext cx="3333818" cy="553998"/>
          </a:xfrm>
          <a:prstGeom prst="rect">
            <a:avLst/>
          </a:prstGeom>
          <a:noFill/>
        </p:spPr>
        <p:txBody>
          <a:bodyPr wrap="square" rtlCol="0">
            <a:spAutoFit/>
          </a:bodyPr>
          <a:lstStyle/>
          <a:p>
            <a:pPr algn="just"/>
            <a:r>
              <a:rPr lang="en-US" sz="1000" dirty="0">
                <a:solidFill>
                  <a:schemeClr val="bg1"/>
                </a:solidFill>
                <a:latin typeface="Aptos" panose="020B0004020202020204" pitchFamily="34" charset="0"/>
              </a:rPr>
              <a:t>Location: Leinster, Western Australia</a:t>
            </a:r>
          </a:p>
          <a:p>
            <a:pPr algn="just"/>
            <a:r>
              <a:rPr lang="en-US" sz="1000" dirty="0">
                <a:solidFill>
                  <a:schemeClr val="bg1"/>
                </a:solidFill>
                <a:latin typeface="Aptos" panose="020B0004020202020204" pitchFamily="34" charset="0"/>
              </a:rPr>
              <a:t>Client: Gold Fields Australia</a:t>
            </a:r>
          </a:p>
          <a:p>
            <a:pPr algn="just"/>
            <a:r>
              <a:rPr lang="en-US" sz="1000" dirty="0">
                <a:solidFill>
                  <a:schemeClr val="bg1"/>
                </a:solidFill>
                <a:latin typeface="Aptos" panose="020B0004020202020204" pitchFamily="34" charset="0"/>
              </a:rPr>
              <a:t>Fee: $0.60 million</a:t>
            </a:r>
          </a:p>
        </p:txBody>
      </p:sp>
      <p:sp>
        <p:nvSpPr>
          <p:cNvPr id="63" name="TextBox 62">
            <a:extLst>
              <a:ext uri="{FF2B5EF4-FFF2-40B4-BE49-F238E27FC236}">
                <a16:creationId xmlns:a16="http://schemas.microsoft.com/office/drawing/2014/main" id="{A1FA6A2C-9B0E-88FF-020B-7629C09993A5}"/>
              </a:ext>
            </a:extLst>
          </p:cNvPr>
          <p:cNvSpPr txBox="1"/>
          <p:nvPr/>
        </p:nvSpPr>
        <p:spPr>
          <a:xfrm>
            <a:off x="4478224" y="3259257"/>
            <a:ext cx="3333818" cy="307777"/>
          </a:xfrm>
          <a:prstGeom prst="rect">
            <a:avLst/>
          </a:prstGeom>
          <a:noFill/>
        </p:spPr>
        <p:txBody>
          <a:bodyPr wrap="square" rtlCol="0">
            <a:spAutoFit/>
          </a:bodyPr>
          <a:lstStyle/>
          <a:p>
            <a:pPr>
              <a:spcAft>
                <a:spcPts val="600"/>
              </a:spcAft>
            </a:pPr>
            <a:r>
              <a:rPr lang="en-US" sz="1400" dirty="0">
                <a:solidFill>
                  <a:schemeClr val="bg1"/>
                </a:solidFill>
                <a:latin typeface="Aptos" panose="020B0004020202020204" pitchFamily="34" charset="0"/>
              </a:rPr>
              <a:t>Agnew Crushing Upgrade (2022)</a:t>
            </a:r>
          </a:p>
        </p:txBody>
      </p:sp>
      <p:pic>
        <p:nvPicPr>
          <p:cNvPr id="3" name="Picture 2" descr="A conveyor belt in a factory&#10;&#10;Description automatically generated">
            <a:extLst>
              <a:ext uri="{FF2B5EF4-FFF2-40B4-BE49-F238E27FC236}">
                <a16:creationId xmlns:a16="http://schemas.microsoft.com/office/drawing/2014/main" id="{B11F9FD9-4838-E94B-E194-ECFCCC5AE7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609" r="-650" b="13379"/>
          <a:stretch/>
        </p:blipFill>
        <p:spPr bwMode="auto">
          <a:xfrm>
            <a:off x="4309420" y="1266824"/>
            <a:ext cx="3598837" cy="18847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4273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3F9A74-17E9-739D-E8FF-32F408365350}"/>
              </a:ext>
            </a:extLst>
          </p:cNvPr>
          <p:cNvSpPr/>
          <p:nvPr/>
        </p:nvSpPr>
        <p:spPr>
          <a:xfrm>
            <a:off x="6219825" y="1565739"/>
            <a:ext cx="5538120" cy="4070345"/>
          </a:xfrm>
          <a:prstGeom prst="rect">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24ABB464-2FC5-01A6-DF05-D20E9A5AB316}"/>
              </a:ext>
            </a:extLst>
          </p:cNvPr>
          <p:cNvSpPr txBox="1"/>
          <p:nvPr/>
        </p:nvSpPr>
        <p:spPr>
          <a:xfrm>
            <a:off x="448789" y="1568363"/>
            <a:ext cx="5523385" cy="4070345"/>
          </a:xfrm>
          <a:prstGeom prst="rect">
            <a:avLst/>
          </a:prstGeom>
          <a:solidFill>
            <a:srgbClr val="00A3B4"/>
          </a:solidFill>
        </p:spPr>
        <p:txBody>
          <a:bodyPr wrap="square" rtlCol="0">
            <a:spAutoFit/>
          </a:bodyPr>
          <a:lstStyle/>
          <a:p>
            <a:pPr>
              <a:spcAft>
                <a:spcPts val="800"/>
              </a:spcAft>
            </a:pPr>
            <a:r>
              <a:rPr lang="en-US" sz="1150" b="1" dirty="0">
                <a:solidFill>
                  <a:schemeClr val="bg1"/>
                </a:solidFill>
                <a:latin typeface="Aptos" panose="020B0004020202020204" pitchFamily="34" charset="0"/>
              </a:rPr>
              <a:t>Automation &amp; Control Systems</a:t>
            </a:r>
            <a:endParaRPr lang="en-US" sz="1150" b="1" u="sng" dirty="0">
              <a:solidFill>
                <a:schemeClr val="bg1"/>
              </a:solidFill>
              <a:latin typeface="Aptos" panose="020B0004020202020204" pitchFamily="34" charset="0"/>
            </a:endParaRPr>
          </a:p>
          <a:p>
            <a:pPr>
              <a:spcAft>
                <a:spcPts val="800"/>
              </a:spcAft>
            </a:pPr>
            <a:r>
              <a:rPr lang="en-US" sz="1150" dirty="0">
                <a:solidFill>
                  <a:schemeClr val="bg1"/>
                </a:solidFill>
                <a:latin typeface="Aptos" panose="020B0004020202020204" pitchFamily="34" charset="0"/>
              </a:rPr>
              <a:t>The BEC Automation team encompasses all aspects of automation for existing and new plant.   BEC adopts the latest technology to deliver customised automated systems for mobile or fixed equipment regardless of the proprietary system, regularly achieving highly visible cost benefits for its clients. </a:t>
            </a:r>
          </a:p>
          <a:p>
            <a:pPr>
              <a:spcAft>
                <a:spcPts val="800"/>
              </a:spcAft>
            </a:pPr>
            <a:r>
              <a:rPr lang="en-US" sz="1150" dirty="0">
                <a:solidFill>
                  <a:schemeClr val="bg1"/>
                </a:solidFill>
                <a:latin typeface="Aptos" panose="020B0004020202020204" pitchFamily="34" charset="0"/>
              </a:rPr>
              <a:t>The BEC Control Systems team is well known in the industry as process control systems specialists and has an enviable track record across diverse practices and distinctive and complex plants.</a:t>
            </a:r>
          </a:p>
          <a:p>
            <a:pPr>
              <a:spcAft>
                <a:spcPts val="800"/>
              </a:spcAft>
            </a:pPr>
            <a:r>
              <a:rPr lang="en-US" sz="1150" dirty="0">
                <a:solidFill>
                  <a:schemeClr val="bg1"/>
                </a:solidFill>
                <a:latin typeface="Aptos" panose="020B0004020202020204" pitchFamily="34" charset="0"/>
              </a:rPr>
              <a:t>The BEC Control Systems team leverages its deep industry knowledge to quickly evaluate client processes, assess the variables and design innovative and reliable solutions to optimise the response of plants to changing conditions. Site commissioning, plant tuning and training is performed by the Control Systems team, ensuring a smooth transition to client operations.</a:t>
            </a:r>
          </a:p>
          <a:p>
            <a:pPr>
              <a:spcAft>
                <a:spcPts val="800"/>
              </a:spcAft>
            </a:pPr>
            <a:r>
              <a:rPr lang="en-US" sz="1150" dirty="0">
                <a:solidFill>
                  <a:schemeClr val="bg1"/>
                </a:solidFill>
                <a:latin typeface="Aptos" panose="020B0004020202020204" pitchFamily="34" charset="0"/>
              </a:rPr>
              <a:t>The BEC Control Systems team are certified Systems Integrators for many of the leading global control platform suppliers.   Additionally, BEC works with  boutique solutions where this is the client's preference.   This diverse skillset and approach ensures BEC can service a wide subset of clients. </a:t>
            </a:r>
          </a:p>
          <a:p>
            <a:pPr>
              <a:spcAft>
                <a:spcPts val="800"/>
              </a:spcAft>
            </a:pPr>
            <a:endParaRPr lang="en-US" sz="1150" dirty="0">
              <a:solidFill>
                <a:schemeClr val="bg1"/>
              </a:solidFill>
              <a:latin typeface="Aptos" panose="020B0004020202020204" pitchFamily="34" charset="0"/>
            </a:endParaRPr>
          </a:p>
          <a:p>
            <a:pPr>
              <a:spcAft>
                <a:spcPts val="800"/>
              </a:spcAft>
            </a:pPr>
            <a:endParaRPr lang="en-US" sz="1150" dirty="0">
              <a:solidFill>
                <a:schemeClr val="bg1"/>
              </a:solidFill>
              <a:latin typeface="Aptos" panose="020B0004020202020204" pitchFamily="34" charset="0"/>
            </a:endParaRPr>
          </a:p>
        </p:txBody>
      </p:sp>
      <p:sp>
        <p:nvSpPr>
          <p:cNvPr id="5" name="TextBox 4">
            <a:extLst>
              <a:ext uri="{FF2B5EF4-FFF2-40B4-BE49-F238E27FC236}">
                <a16:creationId xmlns:a16="http://schemas.microsoft.com/office/drawing/2014/main" id="{60F95442-AFC4-5020-6110-13AEDFF1FFC3}"/>
              </a:ext>
            </a:extLst>
          </p:cNvPr>
          <p:cNvSpPr txBox="1"/>
          <p:nvPr/>
        </p:nvSpPr>
        <p:spPr>
          <a:xfrm>
            <a:off x="428626" y="1210033"/>
            <a:ext cx="5543550" cy="307777"/>
          </a:xfrm>
          <a:prstGeom prst="rect">
            <a:avLst/>
          </a:prstGeom>
          <a:noFill/>
          <a:ln>
            <a:solidFill>
              <a:srgbClr val="00A3B4"/>
            </a:solidFill>
          </a:ln>
        </p:spPr>
        <p:txBody>
          <a:bodyPr wrap="square" rtlCol="0">
            <a:spAutoFit/>
          </a:bodyPr>
          <a:lstStyle/>
          <a:p>
            <a:r>
              <a:rPr lang="en-US" sz="1400" b="1" dirty="0">
                <a:latin typeface="Aptos" panose="020B0004020202020204" pitchFamily="34" charset="0"/>
              </a:rPr>
              <a:t>Overview</a:t>
            </a:r>
          </a:p>
        </p:txBody>
      </p:sp>
      <p:sp>
        <p:nvSpPr>
          <p:cNvPr id="6" name="TextBox 5">
            <a:extLst>
              <a:ext uri="{FF2B5EF4-FFF2-40B4-BE49-F238E27FC236}">
                <a16:creationId xmlns:a16="http://schemas.microsoft.com/office/drawing/2014/main" id="{C147E5C1-1A4C-22E3-F96B-43E6431E1F05}"/>
              </a:ext>
            </a:extLst>
          </p:cNvPr>
          <p:cNvSpPr txBox="1"/>
          <p:nvPr/>
        </p:nvSpPr>
        <p:spPr>
          <a:xfrm>
            <a:off x="6219827" y="1210033"/>
            <a:ext cx="5543550" cy="307777"/>
          </a:xfrm>
          <a:prstGeom prst="rect">
            <a:avLst/>
          </a:prstGeom>
          <a:noFill/>
          <a:ln>
            <a:solidFill>
              <a:srgbClr val="00A3B4"/>
            </a:solidFill>
          </a:ln>
        </p:spPr>
        <p:txBody>
          <a:bodyPr wrap="square" rtlCol="0">
            <a:spAutoFit/>
          </a:bodyPr>
          <a:lstStyle/>
          <a:p>
            <a:r>
              <a:rPr lang="en-US" sz="1400" b="1" dirty="0">
                <a:latin typeface="Aptos" panose="020B0004020202020204" pitchFamily="34" charset="0"/>
              </a:rPr>
              <a:t>Capabilities</a:t>
            </a:r>
          </a:p>
        </p:txBody>
      </p:sp>
      <p:sp>
        <p:nvSpPr>
          <p:cNvPr id="3" name="TextBox 2">
            <a:extLst>
              <a:ext uri="{FF2B5EF4-FFF2-40B4-BE49-F238E27FC236}">
                <a16:creationId xmlns:a16="http://schemas.microsoft.com/office/drawing/2014/main" id="{06A4BA6F-D6D8-A0F8-F7BB-5BD66BE54A3B}"/>
              </a:ext>
            </a:extLst>
          </p:cNvPr>
          <p:cNvSpPr txBox="1"/>
          <p:nvPr/>
        </p:nvSpPr>
        <p:spPr>
          <a:xfrm rot="16200000">
            <a:off x="6052804" y="6046690"/>
            <a:ext cx="672597" cy="338554"/>
          </a:xfrm>
          <a:prstGeom prst="rect">
            <a:avLst/>
          </a:prstGeom>
          <a:solidFill>
            <a:srgbClr val="00A3B4"/>
          </a:solidFill>
          <a:ln>
            <a:solidFill>
              <a:srgbClr val="00A3B4"/>
            </a:solidFill>
          </a:ln>
        </p:spPr>
        <p:txBody>
          <a:bodyPr wrap="square" rtlCol="0">
            <a:spAutoFit/>
          </a:bodyPr>
          <a:lstStyle/>
          <a:p>
            <a:pPr algn="ctr"/>
            <a:r>
              <a:rPr lang="en-US" sz="800" b="1" dirty="0">
                <a:solidFill>
                  <a:schemeClr val="bg1"/>
                </a:solidFill>
                <a:latin typeface="Aptos" panose="020B0004020202020204" pitchFamily="34" charset="0"/>
              </a:rPr>
              <a:t>Major Clients</a:t>
            </a:r>
          </a:p>
        </p:txBody>
      </p:sp>
      <p:sp>
        <p:nvSpPr>
          <p:cNvPr id="8" name="Rectangle 7">
            <a:extLst>
              <a:ext uri="{FF2B5EF4-FFF2-40B4-BE49-F238E27FC236}">
                <a16:creationId xmlns:a16="http://schemas.microsoft.com/office/drawing/2014/main" id="{C4D70198-195F-AC51-4466-3F150FA1C6C9}"/>
              </a:ext>
            </a:extLst>
          </p:cNvPr>
          <p:cNvSpPr/>
          <p:nvPr/>
        </p:nvSpPr>
        <p:spPr>
          <a:xfrm>
            <a:off x="6563811" y="5879673"/>
            <a:ext cx="5172076" cy="672597"/>
          </a:xfrm>
          <a:prstGeom prst="rect">
            <a:avLst/>
          </a:prstGeom>
          <a:noFill/>
          <a:ln>
            <a:solidFill>
              <a:srgbClr val="00A3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15" name="TextBox 14">
            <a:extLst>
              <a:ext uri="{FF2B5EF4-FFF2-40B4-BE49-F238E27FC236}">
                <a16:creationId xmlns:a16="http://schemas.microsoft.com/office/drawing/2014/main" id="{148760F9-E50C-9387-449F-030A38F1E110}"/>
              </a:ext>
            </a:extLst>
          </p:cNvPr>
          <p:cNvSpPr txBox="1"/>
          <p:nvPr/>
        </p:nvSpPr>
        <p:spPr>
          <a:xfrm rot="16200000">
            <a:off x="290655" y="6053510"/>
            <a:ext cx="614496" cy="338554"/>
          </a:xfrm>
          <a:prstGeom prst="rect">
            <a:avLst/>
          </a:prstGeom>
          <a:solidFill>
            <a:srgbClr val="00A3B4"/>
          </a:solidFill>
          <a:ln>
            <a:solidFill>
              <a:srgbClr val="00A3B4"/>
            </a:solidFill>
          </a:ln>
        </p:spPr>
        <p:txBody>
          <a:bodyPr wrap="square" rtlCol="0">
            <a:spAutoFit/>
          </a:bodyPr>
          <a:lstStyle/>
          <a:p>
            <a:pPr algn="ctr"/>
            <a:r>
              <a:rPr lang="en-US" sz="800" b="1" dirty="0">
                <a:solidFill>
                  <a:schemeClr val="bg1"/>
                </a:solidFill>
                <a:latin typeface="Aptos" panose="020B0004020202020204" pitchFamily="34" charset="0"/>
              </a:rPr>
              <a:t>Supplier of: </a:t>
            </a:r>
          </a:p>
        </p:txBody>
      </p:sp>
      <p:sp>
        <p:nvSpPr>
          <p:cNvPr id="16" name="Rectangle 15">
            <a:extLst>
              <a:ext uri="{FF2B5EF4-FFF2-40B4-BE49-F238E27FC236}">
                <a16:creationId xmlns:a16="http://schemas.microsoft.com/office/drawing/2014/main" id="{F77D7AAE-3F04-EEA2-A77A-A57D8B502496}"/>
              </a:ext>
            </a:extLst>
          </p:cNvPr>
          <p:cNvSpPr/>
          <p:nvPr/>
        </p:nvSpPr>
        <p:spPr>
          <a:xfrm>
            <a:off x="772610" y="5914653"/>
            <a:ext cx="5172076" cy="614494"/>
          </a:xfrm>
          <a:prstGeom prst="rect">
            <a:avLst/>
          </a:prstGeom>
          <a:noFill/>
          <a:ln>
            <a:solidFill>
              <a:srgbClr val="00A3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pic>
        <p:nvPicPr>
          <p:cNvPr id="17" name="Picture 12">
            <a:extLst>
              <a:ext uri="{FF2B5EF4-FFF2-40B4-BE49-F238E27FC236}">
                <a16:creationId xmlns:a16="http://schemas.microsoft.com/office/drawing/2014/main" id="{DA0ABB14-CE5F-FD9B-6A5A-685EC15B106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84361" y="6131125"/>
            <a:ext cx="951105" cy="219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D50CF500-1394-0258-D1FF-6918BC9A8DB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65560" y="6041082"/>
            <a:ext cx="999675" cy="4000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Emerson to Buy GE's Intelligent Platforms - PROFINEWS">
            <a:extLst>
              <a:ext uri="{FF2B5EF4-FFF2-40B4-BE49-F238E27FC236}">
                <a16:creationId xmlns:a16="http://schemas.microsoft.com/office/drawing/2014/main" id="{95CA90C4-1220-584F-BFAA-C8CD00368D9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095329" y="5994911"/>
            <a:ext cx="1040973" cy="5293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Download Rio Tinto Group Logo in SVG Vector or PNG File Format - Logo.wine">
            <a:extLst>
              <a:ext uri="{FF2B5EF4-FFF2-40B4-BE49-F238E27FC236}">
                <a16:creationId xmlns:a16="http://schemas.microsoft.com/office/drawing/2014/main" id="{D22A4E45-3E69-D9F7-0F9F-A7AE5EE604F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05186" y="5914653"/>
            <a:ext cx="933561" cy="6223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a:extLst>
              <a:ext uri="{FF2B5EF4-FFF2-40B4-BE49-F238E27FC236}">
                <a16:creationId xmlns:a16="http://schemas.microsoft.com/office/drawing/2014/main" id="{2CA13B40-2FE2-0082-9AA7-555495C654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893224" y="6074993"/>
            <a:ext cx="526166" cy="3775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FOCUS MINERALS AND FOCUS LAVERTON RELEASE THEIR BIDDER'S AND TARGET'S  STATEMENTS">
            <a:extLst>
              <a:ext uri="{FF2B5EF4-FFF2-40B4-BE49-F238E27FC236}">
                <a16:creationId xmlns:a16="http://schemas.microsoft.com/office/drawing/2014/main" id="{B66105E9-B75C-28D2-1B2F-FDD4311A0BE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296773" y="6001522"/>
            <a:ext cx="696153" cy="4883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Welcome to Evolution Mining - Evolution Mining">
            <a:extLst>
              <a:ext uri="{FF2B5EF4-FFF2-40B4-BE49-F238E27FC236}">
                <a16:creationId xmlns:a16="http://schemas.microsoft.com/office/drawing/2014/main" id="{32D64068-6743-50AF-30F8-D4B099002CD5}"/>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087469" y="6073309"/>
            <a:ext cx="534533" cy="3513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7BC7CD0-477C-19A5-20A1-3A5FC6D2FC52}"/>
              </a:ext>
            </a:extLst>
          </p:cNvPr>
          <p:cNvSpPr txBox="1"/>
          <p:nvPr/>
        </p:nvSpPr>
        <p:spPr>
          <a:xfrm>
            <a:off x="308857" y="765517"/>
            <a:ext cx="11212200" cy="307777"/>
          </a:xfrm>
          <a:prstGeom prst="rect">
            <a:avLst/>
          </a:prstGeom>
          <a:noFill/>
        </p:spPr>
        <p:txBody>
          <a:bodyPr wrap="square" rtlCol="0">
            <a:spAutoFit/>
          </a:bodyPr>
          <a:lstStyle/>
          <a:p>
            <a:r>
              <a:rPr lang="en-US" sz="1400" dirty="0">
                <a:latin typeface="Aptos" panose="020B0004020202020204" pitchFamily="34" charset="0"/>
                <a:cs typeface="Arial" panose="020B0604020202020204" pitchFamily="34" charset="0"/>
              </a:rPr>
              <a:t>BEC has an outstanding track record and reputation as automation and process control systems specialists.</a:t>
            </a:r>
          </a:p>
        </p:txBody>
      </p:sp>
      <p:sp>
        <p:nvSpPr>
          <p:cNvPr id="13" name="Title 12">
            <a:extLst>
              <a:ext uri="{FF2B5EF4-FFF2-40B4-BE49-F238E27FC236}">
                <a16:creationId xmlns:a16="http://schemas.microsoft.com/office/drawing/2014/main" id="{882B4E73-031E-275B-4381-05EDC0957FED}"/>
              </a:ext>
            </a:extLst>
          </p:cNvPr>
          <p:cNvSpPr>
            <a:spLocks noGrp="1"/>
          </p:cNvSpPr>
          <p:nvPr>
            <p:ph type="title"/>
          </p:nvPr>
        </p:nvSpPr>
        <p:spPr/>
        <p:txBody>
          <a:bodyPr/>
          <a:lstStyle/>
          <a:p>
            <a:r>
              <a:rPr lang="en-US" dirty="0"/>
              <a:t>5</a:t>
            </a:r>
            <a:r>
              <a:rPr lang="en-US" sz="4000" dirty="0">
                <a:solidFill>
                  <a:schemeClr val="bg1"/>
                </a:solidFill>
              </a:rPr>
              <a:t>. Automation &amp; Control Systems</a:t>
            </a:r>
            <a:endParaRPr lang="en-AU" dirty="0"/>
          </a:p>
        </p:txBody>
      </p:sp>
      <p:sp>
        <p:nvSpPr>
          <p:cNvPr id="2" name="Slide Number Placeholder 1">
            <a:extLst>
              <a:ext uri="{FF2B5EF4-FFF2-40B4-BE49-F238E27FC236}">
                <a16:creationId xmlns:a16="http://schemas.microsoft.com/office/drawing/2014/main" id="{55D6201B-F273-AC57-60F9-C60591A0B9C5}"/>
              </a:ext>
            </a:extLst>
          </p:cNvPr>
          <p:cNvSpPr>
            <a:spLocks noGrp="1"/>
          </p:cNvSpPr>
          <p:nvPr>
            <p:ph type="sldNum" sz="quarter" idx="12"/>
          </p:nvPr>
        </p:nvSpPr>
        <p:spPr/>
        <p:txBody>
          <a:bodyPr/>
          <a:lstStyle/>
          <a:p>
            <a:fld id="{BFD7A0E7-078F-4AD0-A493-5B249F8993C7}" type="slidenum">
              <a:rPr lang="en-AU" smtClean="0"/>
              <a:t>8</a:t>
            </a:fld>
            <a:endParaRPr lang="en-AU" dirty="0"/>
          </a:p>
        </p:txBody>
      </p:sp>
      <p:pic>
        <p:nvPicPr>
          <p:cNvPr id="9" name="Picture 2" descr="Lynas rare earths">
            <a:extLst>
              <a:ext uri="{FF2B5EF4-FFF2-40B4-BE49-F238E27FC236}">
                <a16:creationId xmlns:a16="http://schemas.microsoft.com/office/drawing/2014/main" id="{A8F85D22-3290-5AAC-DEAC-20277F4B7F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398" y="6120778"/>
            <a:ext cx="456448" cy="2399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641B3A-EE20-61A3-9B2D-2FA333D39E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57433" y="6092483"/>
            <a:ext cx="889727" cy="2736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1E6A1EB-C5A1-B577-76BF-BE6198F99D43}"/>
              </a:ext>
            </a:extLst>
          </p:cNvPr>
          <p:cNvSpPr txBox="1"/>
          <p:nvPr/>
        </p:nvSpPr>
        <p:spPr>
          <a:xfrm>
            <a:off x="6314900" y="3600085"/>
            <a:ext cx="5344160" cy="1838965"/>
          </a:xfrm>
          <a:prstGeom prst="rect">
            <a:avLst/>
          </a:prstGeom>
          <a:noFill/>
        </p:spPr>
        <p:txBody>
          <a:bodyPr wrap="square" rtlCol="0">
            <a:spAutoFit/>
          </a:bodyPr>
          <a:lstStyle/>
          <a:p>
            <a:pPr>
              <a:spcAft>
                <a:spcPts val="300"/>
              </a:spcAft>
            </a:pPr>
            <a:r>
              <a:rPr lang="en-US" sz="1150" b="1" dirty="0">
                <a:solidFill>
                  <a:schemeClr val="bg1"/>
                </a:solidFill>
                <a:latin typeface="Aptos" panose="020B0004020202020204" pitchFamily="34" charset="0"/>
              </a:rPr>
              <a:t>Control Systems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Complete, turnkey advanced process control systems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Communication systems and network infrastructure</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Multi-variable grinding mill controls and equipment</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Plant control system audits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PLC, DCS and SCADA technology including complete software systems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Process and plant optimisation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Telemetry systems</a:t>
            </a:r>
          </a:p>
        </p:txBody>
      </p:sp>
      <p:sp>
        <p:nvSpPr>
          <p:cNvPr id="23" name="TextBox 22">
            <a:extLst>
              <a:ext uri="{FF2B5EF4-FFF2-40B4-BE49-F238E27FC236}">
                <a16:creationId xmlns:a16="http://schemas.microsoft.com/office/drawing/2014/main" id="{7E9B8CF8-2F8E-8289-C924-79EFE4A6AAAF}"/>
              </a:ext>
            </a:extLst>
          </p:cNvPr>
          <p:cNvSpPr txBox="1"/>
          <p:nvPr/>
        </p:nvSpPr>
        <p:spPr>
          <a:xfrm>
            <a:off x="6314093" y="1609791"/>
            <a:ext cx="2767155" cy="1800493"/>
          </a:xfrm>
          <a:prstGeom prst="rect">
            <a:avLst/>
          </a:prstGeom>
          <a:noFill/>
        </p:spPr>
        <p:txBody>
          <a:bodyPr wrap="square" rtlCol="0">
            <a:spAutoFit/>
          </a:bodyPr>
          <a:lstStyle/>
          <a:p>
            <a:pPr>
              <a:spcAft>
                <a:spcPts val="300"/>
              </a:spcAft>
            </a:pPr>
            <a:r>
              <a:rPr lang="en-US" sz="1150" b="1" dirty="0">
                <a:solidFill>
                  <a:schemeClr val="bg1"/>
                </a:solidFill>
                <a:latin typeface="Aptos" panose="020B0004020202020204" pitchFamily="34" charset="0"/>
              </a:rPr>
              <a:t>Automation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Automation feasibility studies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Embedded PC controllers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Field installation audits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GPS, inclinometer and gyroscope instrumentation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Instrumentation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Operator interface terminals</a:t>
            </a:r>
          </a:p>
        </p:txBody>
      </p:sp>
      <p:sp>
        <p:nvSpPr>
          <p:cNvPr id="26" name="TextBox 25">
            <a:extLst>
              <a:ext uri="{FF2B5EF4-FFF2-40B4-BE49-F238E27FC236}">
                <a16:creationId xmlns:a16="http://schemas.microsoft.com/office/drawing/2014/main" id="{1D250374-FBEA-D08E-4A4C-1B519D9FB81C}"/>
              </a:ext>
            </a:extLst>
          </p:cNvPr>
          <p:cNvSpPr txBox="1"/>
          <p:nvPr/>
        </p:nvSpPr>
        <p:spPr>
          <a:xfrm>
            <a:off x="8975095" y="1609791"/>
            <a:ext cx="2767155" cy="2062103"/>
          </a:xfrm>
          <a:prstGeom prst="rect">
            <a:avLst/>
          </a:prstGeom>
          <a:noFill/>
        </p:spPr>
        <p:txBody>
          <a:bodyPr wrap="square" rtlCol="0">
            <a:spAutoFit/>
          </a:bodyPr>
          <a:lstStyle/>
          <a:p>
            <a:pPr marL="171450" indent="-171450">
              <a:spcAft>
                <a:spcPts val="300"/>
              </a:spcAft>
              <a:buFont typeface="Arial" panose="020B0604020202020204" pitchFamily="34" charset="0"/>
              <a:buChar char="•"/>
            </a:pPr>
            <a:endParaRPr lang="en-US" sz="1150" dirty="0">
              <a:solidFill>
                <a:schemeClr val="bg1"/>
              </a:solidFill>
              <a:latin typeface="Aptos" panose="020B0004020202020204" pitchFamily="34" charset="0"/>
            </a:endParaRP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Plant optimisation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Process control system optimisation</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Remote control systems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Remote site support</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Retrofitting PLC and SCADA systems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RFID tagging systems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Telemetry systems</a:t>
            </a:r>
          </a:p>
          <a:p>
            <a:pPr marL="171450" indent="-171450">
              <a:spcAft>
                <a:spcPts val="300"/>
              </a:spcAft>
              <a:buFont typeface="Arial" panose="020B0604020202020204" pitchFamily="34" charset="0"/>
              <a:buChar char="•"/>
            </a:pPr>
            <a:r>
              <a:rPr lang="en-US" sz="1150" dirty="0">
                <a:solidFill>
                  <a:schemeClr val="bg1"/>
                </a:solidFill>
                <a:latin typeface="Aptos" panose="020B0004020202020204" pitchFamily="34" charset="0"/>
              </a:rPr>
              <a:t>Vision and camera systems</a:t>
            </a:r>
          </a:p>
        </p:txBody>
      </p:sp>
    </p:spTree>
    <p:extLst>
      <p:ext uri="{BB962C8B-B14F-4D97-AF65-F5344CB8AC3E}">
        <p14:creationId xmlns:p14="http://schemas.microsoft.com/office/powerpoint/2010/main" val="1660939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metal structure with stairs and lights&#10;&#10;Description automatically generated">
            <a:extLst>
              <a:ext uri="{FF2B5EF4-FFF2-40B4-BE49-F238E27FC236}">
                <a16:creationId xmlns:a16="http://schemas.microsoft.com/office/drawing/2014/main" id="{4BA77320-F9CE-789F-CAF3-B87BD92F6ED3}"/>
              </a:ext>
            </a:extLst>
          </p:cNvPr>
          <p:cNvPicPr>
            <a:picLocks noChangeAspect="1"/>
          </p:cNvPicPr>
          <p:nvPr/>
        </p:nvPicPr>
        <p:blipFill rotWithShape="1">
          <a:blip r:embed="rId3">
            <a:extLst>
              <a:ext uri="{28A0092B-C50C-407E-A947-70E740481C1C}">
                <a14:useLocalDpi xmlns:a14="http://schemas.microsoft.com/office/drawing/2010/main" val="0"/>
              </a:ext>
            </a:extLst>
          </a:blip>
          <a:srcRect b="18011"/>
          <a:stretch/>
        </p:blipFill>
        <p:spPr>
          <a:xfrm>
            <a:off x="8208798" y="1105735"/>
            <a:ext cx="3598468" cy="2025455"/>
          </a:xfrm>
          <a:prstGeom prst="rect">
            <a:avLst/>
          </a:prstGeom>
          <a:effectLst>
            <a:outerShdw blurRad="50800" dist="38100" dir="2700000" algn="tl" rotWithShape="0">
              <a:prstClr val="black">
                <a:alpha val="40000"/>
              </a:prstClr>
            </a:outerShdw>
          </a:effectLst>
        </p:spPr>
      </p:pic>
      <p:grpSp>
        <p:nvGrpSpPr>
          <p:cNvPr id="67" name="Group 66">
            <a:extLst>
              <a:ext uri="{FF2B5EF4-FFF2-40B4-BE49-F238E27FC236}">
                <a16:creationId xmlns:a16="http://schemas.microsoft.com/office/drawing/2014/main" id="{B34D1B89-4B3F-0861-92A1-EF47BD738D20}"/>
              </a:ext>
            </a:extLst>
          </p:cNvPr>
          <p:cNvGrpSpPr/>
          <p:nvPr/>
        </p:nvGrpSpPr>
        <p:grpSpPr>
          <a:xfrm>
            <a:off x="8207914" y="3133424"/>
            <a:ext cx="3598933" cy="3464830"/>
            <a:chOff x="1160236" y="3074082"/>
            <a:chExt cx="3027532" cy="3464830"/>
          </a:xfrm>
        </p:grpSpPr>
        <p:sp>
          <p:nvSpPr>
            <p:cNvPr id="68" name="Rectangle: Rounded Corners 67">
              <a:extLst>
                <a:ext uri="{FF2B5EF4-FFF2-40B4-BE49-F238E27FC236}">
                  <a16:creationId xmlns:a16="http://schemas.microsoft.com/office/drawing/2014/main" id="{85467B42-C5FD-CB3B-9D65-1AE83898F48A}"/>
                </a:ext>
              </a:extLst>
            </p:cNvPr>
            <p:cNvSpPr/>
            <p:nvPr/>
          </p:nvSpPr>
          <p:spPr>
            <a:xfrm>
              <a:off x="1160236" y="3074082"/>
              <a:ext cx="3027451" cy="533927"/>
            </a:xfrm>
            <a:prstGeom prst="roundRect">
              <a:avLst>
                <a:gd name="adj" fmla="val 0"/>
              </a:avLst>
            </a:prstGeom>
            <a:solidFill>
              <a:srgbClr val="222B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69" name="Group 68">
              <a:extLst>
                <a:ext uri="{FF2B5EF4-FFF2-40B4-BE49-F238E27FC236}">
                  <a16:creationId xmlns:a16="http://schemas.microsoft.com/office/drawing/2014/main" id="{836951E7-0CDE-EBD5-43EA-F1036D610E16}"/>
                </a:ext>
              </a:extLst>
            </p:cNvPr>
            <p:cNvGrpSpPr/>
            <p:nvPr/>
          </p:nvGrpSpPr>
          <p:grpSpPr>
            <a:xfrm>
              <a:off x="1160317" y="3092193"/>
              <a:ext cx="3027451" cy="3446719"/>
              <a:chOff x="1160317" y="2909100"/>
              <a:chExt cx="3027451" cy="3629812"/>
            </a:xfrm>
          </p:grpSpPr>
          <p:grpSp>
            <p:nvGrpSpPr>
              <p:cNvPr id="70" name="Group 69">
                <a:extLst>
                  <a:ext uri="{FF2B5EF4-FFF2-40B4-BE49-F238E27FC236}">
                    <a16:creationId xmlns:a16="http://schemas.microsoft.com/office/drawing/2014/main" id="{58F83AAB-5EBD-FF78-7D88-73DED77AE60C}"/>
                  </a:ext>
                </a:extLst>
              </p:cNvPr>
              <p:cNvGrpSpPr/>
              <p:nvPr/>
            </p:nvGrpSpPr>
            <p:grpSpPr>
              <a:xfrm>
                <a:off x="1160317" y="3452317"/>
                <a:ext cx="3027451" cy="3086595"/>
                <a:chOff x="294139" y="3493370"/>
                <a:chExt cx="2637018" cy="3205373"/>
              </a:xfrm>
            </p:grpSpPr>
            <p:sp>
              <p:nvSpPr>
                <p:cNvPr id="73" name="Rectangle 72">
                  <a:extLst>
                    <a:ext uri="{FF2B5EF4-FFF2-40B4-BE49-F238E27FC236}">
                      <a16:creationId xmlns:a16="http://schemas.microsoft.com/office/drawing/2014/main" id="{CE99E808-5EC8-33D4-CE06-EFB980B07520}"/>
                    </a:ext>
                  </a:extLst>
                </p:cNvPr>
                <p:cNvSpPr/>
                <p:nvPr/>
              </p:nvSpPr>
              <p:spPr>
                <a:xfrm>
                  <a:off x="294139" y="4241219"/>
                  <a:ext cx="2637018" cy="2457524"/>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4" name="Rectangle: Rounded Corners 73">
                  <a:extLst>
                    <a:ext uri="{FF2B5EF4-FFF2-40B4-BE49-F238E27FC236}">
                      <a16:creationId xmlns:a16="http://schemas.microsoft.com/office/drawing/2014/main" id="{9C0D340F-3269-4BA1-EE48-7C4D90EF7BE1}"/>
                    </a:ext>
                  </a:extLst>
                </p:cNvPr>
                <p:cNvSpPr/>
                <p:nvPr/>
              </p:nvSpPr>
              <p:spPr>
                <a:xfrm>
                  <a:off x="294139" y="3493370"/>
                  <a:ext cx="2637018" cy="7478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5" name="TextBox 74">
                  <a:extLst>
                    <a:ext uri="{FF2B5EF4-FFF2-40B4-BE49-F238E27FC236}">
                      <a16:creationId xmlns:a16="http://schemas.microsoft.com/office/drawing/2014/main" id="{E3BE2520-A402-B456-E12A-914BC308C25B}"/>
                    </a:ext>
                  </a:extLst>
                </p:cNvPr>
                <p:cNvSpPr txBox="1"/>
                <p:nvPr/>
              </p:nvSpPr>
              <p:spPr>
                <a:xfrm>
                  <a:off x="391474" y="4321350"/>
                  <a:ext cx="2442762" cy="1783974"/>
                </a:xfrm>
                <a:prstGeom prst="rect">
                  <a:avLst/>
                </a:prstGeom>
                <a:noFill/>
              </p:spPr>
              <p:txBody>
                <a:bodyPr wrap="square" rtlCol="0">
                  <a:spAutoFit/>
                </a:bodyPr>
                <a:lstStyle/>
                <a:p>
                  <a:pPr algn="just">
                    <a:spcAft>
                      <a:spcPts val="600"/>
                    </a:spcAft>
                  </a:pPr>
                  <a:r>
                    <a:rPr lang="en-US" sz="1000" dirty="0">
                      <a:latin typeface="Aptos" panose="020B0004020202020204" pitchFamily="34" charset="0"/>
                    </a:rPr>
                    <a:t>Following the successful completion of the Eneabba Mineral Sands Recovery Project, BEC was engaged by Iluka Resources to perform the control system design and commissioning for the Phase 2 Project (Beneficiation Plant). </a:t>
                  </a:r>
                </a:p>
                <a:p>
                  <a:pPr algn="just">
                    <a:spcAft>
                      <a:spcPts val="600"/>
                    </a:spcAft>
                  </a:pPr>
                  <a:r>
                    <a:rPr lang="en-US" sz="1000" dirty="0">
                      <a:latin typeface="Aptos" panose="020B0004020202020204" pitchFamily="34" charset="0"/>
                    </a:rPr>
                    <a:t>The controls group combined with the E&amp;I group to design and develop an integrated control system.</a:t>
                  </a:r>
                </a:p>
                <a:p>
                  <a:pPr algn="just">
                    <a:spcAft>
                      <a:spcPts val="600"/>
                    </a:spcAft>
                  </a:pPr>
                  <a:r>
                    <a:rPr lang="en-US" sz="1000" dirty="0">
                      <a:latin typeface="Aptos" panose="020B0004020202020204" pitchFamily="34" charset="0"/>
                    </a:rPr>
                    <a:t>Design commenced late 2020, with commissioning completed in 2022.</a:t>
                  </a:r>
                </a:p>
              </p:txBody>
            </p:sp>
          </p:grpSp>
          <p:sp>
            <p:nvSpPr>
              <p:cNvPr id="71" name="TextBox 70">
                <a:extLst>
                  <a:ext uri="{FF2B5EF4-FFF2-40B4-BE49-F238E27FC236}">
                    <a16:creationId xmlns:a16="http://schemas.microsoft.com/office/drawing/2014/main" id="{E4CAE6D3-BFF1-B24D-8F18-9479F29629D2}"/>
                  </a:ext>
                </a:extLst>
              </p:cNvPr>
              <p:cNvSpPr txBox="1"/>
              <p:nvPr/>
            </p:nvSpPr>
            <p:spPr>
              <a:xfrm>
                <a:off x="1272063" y="3537657"/>
                <a:ext cx="2804434" cy="583427"/>
              </a:xfrm>
              <a:prstGeom prst="rect">
                <a:avLst/>
              </a:prstGeom>
              <a:noFill/>
            </p:spPr>
            <p:txBody>
              <a:bodyPr wrap="square" rtlCol="0">
                <a:spAutoFit/>
              </a:bodyPr>
              <a:lstStyle/>
              <a:p>
                <a:pPr algn="just"/>
                <a:r>
                  <a:rPr lang="en-US" sz="1000" dirty="0">
                    <a:solidFill>
                      <a:schemeClr val="bg1"/>
                    </a:solidFill>
                    <a:latin typeface="Aptos" panose="020B0004020202020204" pitchFamily="34" charset="0"/>
                  </a:rPr>
                  <a:t>Location: Eneabba, Western Australia</a:t>
                </a:r>
              </a:p>
              <a:p>
                <a:pPr algn="just"/>
                <a:r>
                  <a:rPr lang="en-US" sz="1000" dirty="0">
                    <a:solidFill>
                      <a:schemeClr val="bg1"/>
                    </a:solidFill>
                    <a:latin typeface="Aptos" panose="020B0004020202020204" pitchFamily="34" charset="0"/>
                  </a:rPr>
                  <a:t>Client: Iluka Resources</a:t>
                </a:r>
              </a:p>
              <a:p>
                <a:pPr algn="just"/>
                <a:r>
                  <a:rPr lang="en-US" sz="1000" dirty="0">
                    <a:solidFill>
                      <a:schemeClr val="bg1"/>
                    </a:solidFill>
                    <a:latin typeface="Aptos" panose="020B0004020202020204" pitchFamily="34" charset="0"/>
                  </a:rPr>
                  <a:t>Fee: $0.64 million</a:t>
                </a:r>
              </a:p>
            </p:txBody>
          </p:sp>
          <p:sp>
            <p:nvSpPr>
              <p:cNvPr id="72" name="TextBox 71">
                <a:extLst>
                  <a:ext uri="{FF2B5EF4-FFF2-40B4-BE49-F238E27FC236}">
                    <a16:creationId xmlns:a16="http://schemas.microsoft.com/office/drawing/2014/main" id="{F969D01A-F736-CAC9-A24D-B535C28B255B}"/>
                  </a:ext>
                </a:extLst>
              </p:cNvPr>
              <p:cNvSpPr txBox="1"/>
              <p:nvPr/>
            </p:nvSpPr>
            <p:spPr>
              <a:xfrm>
                <a:off x="1272063" y="2909100"/>
                <a:ext cx="2804434" cy="551014"/>
              </a:xfrm>
              <a:prstGeom prst="rect">
                <a:avLst/>
              </a:prstGeom>
              <a:noFill/>
            </p:spPr>
            <p:txBody>
              <a:bodyPr wrap="square" rtlCol="0">
                <a:spAutoFit/>
              </a:bodyPr>
              <a:lstStyle/>
              <a:p>
                <a:pPr>
                  <a:spcAft>
                    <a:spcPts val="600"/>
                  </a:spcAft>
                </a:pPr>
                <a:r>
                  <a:rPr lang="en-US" sz="1400" dirty="0">
                    <a:solidFill>
                      <a:schemeClr val="bg1"/>
                    </a:solidFill>
                    <a:latin typeface="Aptos" panose="020B0004020202020204" pitchFamily="34" charset="0"/>
                  </a:rPr>
                  <a:t>Iluka Eneabba Project Phase 2 (2020 – 2022)</a:t>
                </a:r>
              </a:p>
            </p:txBody>
          </p:sp>
        </p:grpSp>
      </p:grpSp>
      <p:pic>
        <p:nvPicPr>
          <p:cNvPr id="56" name="Picture 55">
            <a:extLst>
              <a:ext uri="{FF2B5EF4-FFF2-40B4-BE49-F238E27FC236}">
                <a16:creationId xmlns:a16="http://schemas.microsoft.com/office/drawing/2014/main" id="{AE7898BB-EE5B-EAE4-7423-E5959601EA41}"/>
              </a:ext>
            </a:extLst>
          </p:cNvPr>
          <p:cNvPicPr>
            <a:picLocks noChangeAspect="1"/>
          </p:cNvPicPr>
          <p:nvPr/>
        </p:nvPicPr>
        <p:blipFill rotWithShape="1">
          <a:blip r:embed="rId4">
            <a:extLst>
              <a:ext uri="{28A0092B-C50C-407E-A947-70E740481C1C}">
                <a14:useLocalDpi xmlns:a14="http://schemas.microsoft.com/office/drawing/2010/main" val="0"/>
              </a:ext>
            </a:extLst>
          </a:blip>
          <a:srcRect t="36666"/>
          <a:stretch/>
        </p:blipFill>
        <p:spPr>
          <a:xfrm>
            <a:off x="4295137" y="1105735"/>
            <a:ext cx="3583798" cy="2043664"/>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9AA96677-93DC-D224-C3EC-9C6BFCF4CBB4}"/>
              </a:ext>
            </a:extLst>
          </p:cNvPr>
          <p:cNvPicPr>
            <a:picLocks noChangeAspect="1"/>
          </p:cNvPicPr>
          <p:nvPr/>
        </p:nvPicPr>
        <p:blipFill rotWithShape="1">
          <a:blip r:embed="rId5">
            <a:extLst>
              <a:ext uri="{28A0092B-C50C-407E-A947-70E740481C1C}">
                <a14:useLocalDpi xmlns:a14="http://schemas.microsoft.com/office/drawing/2010/main" val="0"/>
              </a:ext>
            </a:extLst>
          </a:blip>
          <a:srcRect l="8343" r="8343"/>
          <a:stretch/>
        </p:blipFill>
        <p:spPr>
          <a:xfrm>
            <a:off x="410979" y="1105735"/>
            <a:ext cx="3598468" cy="2433829"/>
          </a:xfrm>
          <a:prstGeom prst="rect">
            <a:avLst/>
          </a:prstGeom>
          <a:effectLst>
            <a:outerShdw blurRad="50800" dist="38100" dir="2700000" algn="tl" rotWithShape="0">
              <a:prstClr val="black">
                <a:alpha val="40000"/>
              </a:prstClr>
            </a:outerShdw>
          </a:effectLst>
        </p:spPr>
      </p:pic>
      <p:sp>
        <p:nvSpPr>
          <p:cNvPr id="2" name="Title 20">
            <a:extLst>
              <a:ext uri="{FF2B5EF4-FFF2-40B4-BE49-F238E27FC236}">
                <a16:creationId xmlns:a16="http://schemas.microsoft.com/office/drawing/2014/main" id="{303DBBC0-46AB-74AC-C3E4-92DDDA3029D9}"/>
              </a:ext>
            </a:extLst>
          </p:cNvPr>
          <p:cNvSpPr>
            <a:spLocks noGrp="1"/>
          </p:cNvSpPr>
          <p:nvPr>
            <p:ph type="title"/>
          </p:nvPr>
        </p:nvSpPr>
        <p:spPr>
          <a:xfrm>
            <a:off x="0" y="-252413"/>
            <a:ext cx="10515600" cy="1325563"/>
          </a:xfrm>
        </p:spPr>
        <p:txBody>
          <a:bodyPr/>
          <a:lstStyle/>
          <a:p>
            <a:r>
              <a:rPr lang="en-US" dirty="0"/>
              <a:t>5</a:t>
            </a:r>
            <a:r>
              <a:rPr lang="en-US" sz="4000" dirty="0">
                <a:solidFill>
                  <a:schemeClr val="bg1"/>
                </a:solidFill>
              </a:rPr>
              <a:t>. Automation &amp; Control Systems</a:t>
            </a:r>
            <a:endParaRPr lang="en-AU" dirty="0"/>
          </a:p>
        </p:txBody>
      </p:sp>
      <p:sp>
        <p:nvSpPr>
          <p:cNvPr id="6" name="TextBox 5">
            <a:extLst>
              <a:ext uri="{FF2B5EF4-FFF2-40B4-BE49-F238E27FC236}">
                <a16:creationId xmlns:a16="http://schemas.microsoft.com/office/drawing/2014/main" id="{4C8AA75C-BC82-B868-FD46-60E43EACD9BB}"/>
              </a:ext>
            </a:extLst>
          </p:cNvPr>
          <p:cNvSpPr txBox="1"/>
          <p:nvPr/>
        </p:nvSpPr>
        <p:spPr>
          <a:xfrm>
            <a:off x="308857" y="765517"/>
            <a:ext cx="11212200" cy="307777"/>
          </a:xfrm>
          <a:prstGeom prst="rect">
            <a:avLst/>
          </a:prstGeom>
          <a:noFill/>
        </p:spPr>
        <p:txBody>
          <a:bodyPr wrap="square" rtlCol="0">
            <a:spAutoFit/>
          </a:bodyPr>
          <a:lstStyle/>
          <a:p>
            <a:r>
              <a:rPr lang="en-US" sz="1400" dirty="0">
                <a:latin typeface="Aptos" panose="020B0004020202020204" pitchFamily="34" charset="0"/>
                <a:cs typeface="Arial" panose="020B0604020202020204" pitchFamily="34" charset="0"/>
              </a:rPr>
              <a:t>Some recent and ongoing projects being completed by the BEC Automation and Control Systems team.</a:t>
            </a:r>
          </a:p>
        </p:txBody>
      </p:sp>
      <p:sp>
        <p:nvSpPr>
          <p:cNvPr id="5" name="Slide Number Placeholder 4">
            <a:extLst>
              <a:ext uri="{FF2B5EF4-FFF2-40B4-BE49-F238E27FC236}">
                <a16:creationId xmlns:a16="http://schemas.microsoft.com/office/drawing/2014/main" id="{E32A41FF-9EDE-8A69-5D3E-A57DFF7D1E8B}"/>
              </a:ext>
            </a:extLst>
          </p:cNvPr>
          <p:cNvSpPr>
            <a:spLocks noGrp="1"/>
          </p:cNvSpPr>
          <p:nvPr>
            <p:ph type="sldNum" sz="quarter" idx="12"/>
          </p:nvPr>
        </p:nvSpPr>
        <p:spPr/>
        <p:txBody>
          <a:bodyPr/>
          <a:lstStyle/>
          <a:p>
            <a:fld id="{BFD7A0E7-078F-4AD0-A493-5B249F8993C7}" type="slidenum">
              <a:rPr lang="en-AU" smtClean="0"/>
              <a:t>9</a:t>
            </a:fld>
            <a:endParaRPr lang="en-AU" dirty="0"/>
          </a:p>
        </p:txBody>
      </p:sp>
      <p:grpSp>
        <p:nvGrpSpPr>
          <p:cNvPr id="37" name="Group 36">
            <a:extLst>
              <a:ext uri="{FF2B5EF4-FFF2-40B4-BE49-F238E27FC236}">
                <a16:creationId xmlns:a16="http://schemas.microsoft.com/office/drawing/2014/main" id="{72712C17-13AF-BAF9-BDD5-85025C3A9D92}"/>
              </a:ext>
            </a:extLst>
          </p:cNvPr>
          <p:cNvGrpSpPr/>
          <p:nvPr/>
        </p:nvGrpSpPr>
        <p:grpSpPr>
          <a:xfrm>
            <a:off x="411075" y="3131190"/>
            <a:ext cx="3599125" cy="3464830"/>
            <a:chOff x="1160236" y="3074082"/>
            <a:chExt cx="3027532" cy="3464830"/>
          </a:xfrm>
        </p:grpSpPr>
        <p:sp>
          <p:nvSpPr>
            <p:cNvPr id="36" name="Rectangle: Rounded Corners 35">
              <a:extLst>
                <a:ext uri="{FF2B5EF4-FFF2-40B4-BE49-F238E27FC236}">
                  <a16:creationId xmlns:a16="http://schemas.microsoft.com/office/drawing/2014/main" id="{E2CB0BCE-4E0E-79AB-138F-D002F8F198DA}"/>
                </a:ext>
              </a:extLst>
            </p:cNvPr>
            <p:cNvSpPr/>
            <p:nvPr/>
          </p:nvSpPr>
          <p:spPr>
            <a:xfrm>
              <a:off x="1160236" y="3074082"/>
              <a:ext cx="3027451" cy="533927"/>
            </a:xfrm>
            <a:prstGeom prst="roundRect">
              <a:avLst>
                <a:gd name="adj" fmla="val 0"/>
              </a:avLst>
            </a:prstGeom>
            <a:solidFill>
              <a:srgbClr val="222B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35" name="Group 34">
              <a:extLst>
                <a:ext uri="{FF2B5EF4-FFF2-40B4-BE49-F238E27FC236}">
                  <a16:creationId xmlns:a16="http://schemas.microsoft.com/office/drawing/2014/main" id="{6D712E44-3ED6-F2BC-C612-6444BDE54297}"/>
                </a:ext>
              </a:extLst>
            </p:cNvPr>
            <p:cNvGrpSpPr/>
            <p:nvPr/>
          </p:nvGrpSpPr>
          <p:grpSpPr>
            <a:xfrm>
              <a:off x="1160317" y="3170172"/>
              <a:ext cx="3027451" cy="3368740"/>
              <a:chOff x="1160317" y="2991221"/>
              <a:chExt cx="3027451" cy="3547691"/>
            </a:xfrm>
          </p:grpSpPr>
          <p:grpSp>
            <p:nvGrpSpPr>
              <p:cNvPr id="15" name="Group 14">
                <a:extLst>
                  <a:ext uri="{FF2B5EF4-FFF2-40B4-BE49-F238E27FC236}">
                    <a16:creationId xmlns:a16="http://schemas.microsoft.com/office/drawing/2014/main" id="{85B1AC0D-C899-9F0A-CD1D-13170CFD5F74}"/>
                  </a:ext>
                </a:extLst>
              </p:cNvPr>
              <p:cNvGrpSpPr/>
              <p:nvPr/>
            </p:nvGrpSpPr>
            <p:grpSpPr>
              <a:xfrm>
                <a:off x="1160317" y="3452317"/>
                <a:ext cx="3027451" cy="3086595"/>
                <a:chOff x="294139" y="3493370"/>
                <a:chExt cx="2637018" cy="3205373"/>
              </a:xfrm>
            </p:grpSpPr>
            <p:sp>
              <p:nvSpPr>
                <p:cNvPr id="9" name="Rectangle 8">
                  <a:extLst>
                    <a:ext uri="{FF2B5EF4-FFF2-40B4-BE49-F238E27FC236}">
                      <a16:creationId xmlns:a16="http://schemas.microsoft.com/office/drawing/2014/main" id="{A5809FD5-7198-5DB7-BB67-E51F39231833}"/>
                    </a:ext>
                  </a:extLst>
                </p:cNvPr>
                <p:cNvSpPr/>
                <p:nvPr/>
              </p:nvSpPr>
              <p:spPr>
                <a:xfrm>
                  <a:off x="294139" y="4241219"/>
                  <a:ext cx="2637018" cy="2457524"/>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Rounded Corners 10">
                  <a:extLst>
                    <a:ext uri="{FF2B5EF4-FFF2-40B4-BE49-F238E27FC236}">
                      <a16:creationId xmlns:a16="http://schemas.microsoft.com/office/drawing/2014/main" id="{1CEAE90F-C630-B85B-6713-23CE3B111F94}"/>
                    </a:ext>
                  </a:extLst>
                </p:cNvPr>
                <p:cNvSpPr/>
                <p:nvPr/>
              </p:nvSpPr>
              <p:spPr>
                <a:xfrm>
                  <a:off x="294139" y="3493370"/>
                  <a:ext cx="2637018" cy="7478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1CC13D6D-1EA9-55EA-E6EB-BDF95D45758A}"/>
                    </a:ext>
                  </a:extLst>
                </p:cNvPr>
                <p:cNvSpPr txBox="1"/>
                <p:nvPr/>
              </p:nvSpPr>
              <p:spPr>
                <a:xfrm>
                  <a:off x="387746" y="4321350"/>
                  <a:ext cx="2442762" cy="2173419"/>
                </a:xfrm>
                <a:prstGeom prst="rect">
                  <a:avLst/>
                </a:prstGeom>
                <a:noFill/>
              </p:spPr>
              <p:txBody>
                <a:bodyPr wrap="square" rtlCol="0">
                  <a:spAutoFit/>
                </a:bodyPr>
                <a:lstStyle/>
                <a:p>
                  <a:pPr algn="just">
                    <a:spcAft>
                      <a:spcPts val="600"/>
                    </a:spcAft>
                  </a:pPr>
                  <a:r>
                    <a:rPr lang="en-US" sz="1000" dirty="0">
                      <a:latin typeface="Aptos" panose="020B0004020202020204" pitchFamily="34" charset="0"/>
                    </a:rPr>
                    <a:t>BEC was engaged by Fortescue to perform the complete control system design and commissioning of the Canyon G stockyard expansion. </a:t>
                  </a:r>
                </a:p>
                <a:p>
                  <a:pPr algn="just">
                    <a:spcAft>
                      <a:spcPts val="600"/>
                    </a:spcAft>
                  </a:pPr>
                  <a:r>
                    <a:rPr lang="en-US" sz="1000" dirty="0">
                      <a:latin typeface="Aptos" panose="020B0004020202020204" pitchFamily="34" charset="0"/>
                    </a:rPr>
                    <a:t>The purpose of the expansion was to accommodate magnetite ore from the Fortescue Iron Bridge mine. Works included a new stacker, conveyors, sample station, and integration with the port ore management systems.</a:t>
                  </a:r>
                </a:p>
                <a:p>
                  <a:pPr algn="just">
                    <a:spcAft>
                      <a:spcPts val="600"/>
                    </a:spcAft>
                  </a:pPr>
                  <a:r>
                    <a:rPr lang="en-US" sz="1000" dirty="0">
                      <a:latin typeface="Aptos" panose="020B0004020202020204" pitchFamily="34" charset="0"/>
                    </a:rPr>
                    <a:t>Design commenced late 2021, with commissioning performed early 2023. BEC was an integral part of the first magnetite ore shipment in July 2023.</a:t>
                  </a:r>
                </a:p>
              </p:txBody>
            </p:sp>
          </p:grpSp>
          <p:sp>
            <p:nvSpPr>
              <p:cNvPr id="31" name="TextBox 30">
                <a:extLst>
                  <a:ext uri="{FF2B5EF4-FFF2-40B4-BE49-F238E27FC236}">
                    <a16:creationId xmlns:a16="http://schemas.microsoft.com/office/drawing/2014/main" id="{121C7170-A9E0-60A1-4F4F-B02661CC98FF}"/>
                  </a:ext>
                </a:extLst>
              </p:cNvPr>
              <p:cNvSpPr txBox="1"/>
              <p:nvPr/>
            </p:nvSpPr>
            <p:spPr>
              <a:xfrm>
                <a:off x="1267783" y="3537657"/>
                <a:ext cx="2804434" cy="583427"/>
              </a:xfrm>
              <a:prstGeom prst="rect">
                <a:avLst/>
              </a:prstGeom>
              <a:noFill/>
            </p:spPr>
            <p:txBody>
              <a:bodyPr wrap="square" rtlCol="0">
                <a:spAutoFit/>
              </a:bodyPr>
              <a:lstStyle/>
              <a:p>
                <a:pPr algn="just"/>
                <a:r>
                  <a:rPr lang="en-US" sz="1000" dirty="0">
                    <a:solidFill>
                      <a:schemeClr val="bg1"/>
                    </a:solidFill>
                    <a:latin typeface="Aptos" panose="020B0004020202020204" pitchFamily="34" charset="0"/>
                  </a:rPr>
                  <a:t>Location: Port Hedland, Western Australia</a:t>
                </a:r>
              </a:p>
              <a:p>
                <a:pPr algn="just"/>
                <a:r>
                  <a:rPr lang="en-US" sz="1000" dirty="0">
                    <a:solidFill>
                      <a:schemeClr val="bg1"/>
                    </a:solidFill>
                    <a:latin typeface="Aptos" panose="020B0004020202020204" pitchFamily="34" charset="0"/>
                  </a:rPr>
                  <a:t>Client: Fortescue</a:t>
                </a:r>
              </a:p>
              <a:p>
                <a:pPr algn="just"/>
                <a:r>
                  <a:rPr lang="en-US" sz="1000" dirty="0">
                    <a:solidFill>
                      <a:schemeClr val="bg1"/>
                    </a:solidFill>
                    <a:latin typeface="Aptos" panose="020B0004020202020204" pitchFamily="34" charset="0"/>
                  </a:rPr>
                  <a:t>Fee: $1.18 million</a:t>
                </a:r>
              </a:p>
            </p:txBody>
          </p:sp>
          <p:sp>
            <p:nvSpPr>
              <p:cNvPr id="32" name="TextBox 31">
                <a:extLst>
                  <a:ext uri="{FF2B5EF4-FFF2-40B4-BE49-F238E27FC236}">
                    <a16:creationId xmlns:a16="http://schemas.microsoft.com/office/drawing/2014/main" id="{0FA2E3C4-866A-03D0-21CF-67414BBF4061}"/>
                  </a:ext>
                </a:extLst>
              </p:cNvPr>
              <p:cNvSpPr txBox="1"/>
              <p:nvPr/>
            </p:nvSpPr>
            <p:spPr>
              <a:xfrm>
                <a:off x="1267783" y="2991221"/>
                <a:ext cx="2804434" cy="324126"/>
              </a:xfrm>
              <a:prstGeom prst="rect">
                <a:avLst/>
              </a:prstGeom>
              <a:noFill/>
            </p:spPr>
            <p:txBody>
              <a:bodyPr wrap="square" rtlCol="0">
                <a:spAutoFit/>
              </a:bodyPr>
              <a:lstStyle/>
              <a:p>
                <a:pPr>
                  <a:spcAft>
                    <a:spcPts val="600"/>
                  </a:spcAft>
                </a:pPr>
                <a:r>
                  <a:rPr lang="en-US" sz="1400" dirty="0">
                    <a:solidFill>
                      <a:schemeClr val="bg1"/>
                    </a:solidFill>
                    <a:latin typeface="Aptos" panose="020B0004020202020204" pitchFamily="34" charset="0"/>
                  </a:rPr>
                  <a:t>Fortescue Canyon G (2021-2023)</a:t>
                </a:r>
              </a:p>
            </p:txBody>
          </p:sp>
        </p:grpSp>
      </p:grpSp>
      <p:grpSp>
        <p:nvGrpSpPr>
          <p:cNvPr id="58" name="Group 57">
            <a:extLst>
              <a:ext uri="{FF2B5EF4-FFF2-40B4-BE49-F238E27FC236}">
                <a16:creationId xmlns:a16="http://schemas.microsoft.com/office/drawing/2014/main" id="{D3FB87B9-BAC7-51CF-FD2B-9D3F4C416EB2}"/>
              </a:ext>
            </a:extLst>
          </p:cNvPr>
          <p:cNvGrpSpPr/>
          <p:nvPr/>
        </p:nvGrpSpPr>
        <p:grpSpPr>
          <a:xfrm>
            <a:off x="4309569" y="3129370"/>
            <a:ext cx="3599029" cy="3464831"/>
            <a:chOff x="1160236" y="3074082"/>
            <a:chExt cx="3027532" cy="3464831"/>
          </a:xfrm>
        </p:grpSpPr>
        <p:sp>
          <p:nvSpPr>
            <p:cNvPr id="59" name="Rectangle: Rounded Corners 58">
              <a:extLst>
                <a:ext uri="{FF2B5EF4-FFF2-40B4-BE49-F238E27FC236}">
                  <a16:creationId xmlns:a16="http://schemas.microsoft.com/office/drawing/2014/main" id="{5F7F1582-992F-0984-8B20-25732728B19B}"/>
                </a:ext>
              </a:extLst>
            </p:cNvPr>
            <p:cNvSpPr/>
            <p:nvPr/>
          </p:nvSpPr>
          <p:spPr>
            <a:xfrm>
              <a:off x="1160236" y="3074082"/>
              <a:ext cx="3027451" cy="533927"/>
            </a:xfrm>
            <a:prstGeom prst="roundRect">
              <a:avLst>
                <a:gd name="adj" fmla="val 0"/>
              </a:avLst>
            </a:prstGeom>
            <a:solidFill>
              <a:srgbClr val="222B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60" name="Group 59">
              <a:extLst>
                <a:ext uri="{FF2B5EF4-FFF2-40B4-BE49-F238E27FC236}">
                  <a16:creationId xmlns:a16="http://schemas.microsoft.com/office/drawing/2014/main" id="{8DDB0CC2-0494-DE5B-0A94-39D7D922AF9B}"/>
                </a:ext>
              </a:extLst>
            </p:cNvPr>
            <p:cNvGrpSpPr/>
            <p:nvPr/>
          </p:nvGrpSpPr>
          <p:grpSpPr>
            <a:xfrm>
              <a:off x="1160317" y="3078144"/>
              <a:ext cx="3027451" cy="3460769"/>
              <a:chOff x="1160317" y="2894304"/>
              <a:chExt cx="3027451" cy="3644608"/>
            </a:xfrm>
          </p:grpSpPr>
          <p:grpSp>
            <p:nvGrpSpPr>
              <p:cNvPr id="61" name="Group 60">
                <a:extLst>
                  <a:ext uri="{FF2B5EF4-FFF2-40B4-BE49-F238E27FC236}">
                    <a16:creationId xmlns:a16="http://schemas.microsoft.com/office/drawing/2014/main" id="{0E56D533-9964-60E3-4DB1-8065B3EFFAAA}"/>
                  </a:ext>
                </a:extLst>
              </p:cNvPr>
              <p:cNvGrpSpPr/>
              <p:nvPr/>
            </p:nvGrpSpPr>
            <p:grpSpPr>
              <a:xfrm>
                <a:off x="1160317" y="3452317"/>
                <a:ext cx="3027451" cy="3086595"/>
                <a:chOff x="294139" y="3493370"/>
                <a:chExt cx="2637018" cy="3205373"/>
              </a:xfrm>
            </p:grpSpPr>
            <p:sp>
              <p:nvSpPr>
                <p:cNvPr id="64" name="Rectangle 63">
                  <a:extLst>
                    <a:ext uri="{FF2B5EF4-FFF2-40B4-BE49-F238E27FC236}">
                      <a16:creationId xmlns:a16="http://schemas.microsoft.com/office/drawing/2014/main" id="{B6831D09-5F6A-226E-AA70-E6C7D9533A76}"/>
                    </a:ext>
                  </a:extLst>
                </p:cNvPr>
                <p:cNvSpPr/>
                <p:nvPr/>
              </p:nvSpPr>
              <p:spPr>
                <a:xfrm>
                  <a:off x="294139" y="4241219"/>
                  <a:ext cx="2637018" cy="2457524"/>
                </a:xfrm>
                <a:prstGeom prst="rect">
                  <a:avLst/>
                </a:prstGeom>
                <a:solidFill>
                  <a:srgbClr val="B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5" name="Rectangle: Rounded Corners 64">
                  <a:extLst>
                    <a:ext uri="{FF2B5EF4-FFF2-40B4-BE49-F238E27FC236}">
                      <a16:creationId xmlns:a16="http://schemas.microsoft.com/office/drawing/2014/main" id="{5B29B869-3178-7274-00D1-3B23A8927527}"/>
                    </a:ext>
                  </a:extLst>
                </p:cNvPr>
                <p:cNvSpPr/>
                <p:nvPr/>
              </p:nvSpPr>
              <p:spPr>
                <a:xfrm>
                  <a:off x="294139" y="3493370"/>
                  <a:ext cx="2637018" cy="747848"/>
                </a:xfrm>
                <a:prstGeom prst="roundRect">
                  <a:avLst>
                    <a:gd name="adj" fmla="val 0"/>
                  </a:avLst>
                </a:prstGeom>
                <a:solidFill>
                  <a:srgbClr val="00A3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6" name="TextBox 65">
                  <a:extLst>
                    <a:ext uri="{FF2B5EF4-FFF2-40B4-BE49-F238E27FC236}">
                      <a16:creationId xmlns:a16="http://schemas.microsoft.com/office/drawing/2014/main" id="{A9F07C56-725E-7DA0-2804-BA415AC8B888}"/>
                    </a:ext>
                  </a:extLst>
                </p:cNvPr>
                <p:cNvSpPr txBox="1"/>
                <p:nvPr/>
              </p:nvSpPr>
              <p:spPr>
                <a:xfrm>
                  <a:off x="417646" y="4321350"/>
                  <a:ext cx="2442762" cy="1952273"/>
                </a:xfrm>
                <a:prstGeom prst="rect">
                  <a:avLst/>
                </a:prstGeom>
                <a:noFill/>
              </p:spPr>
              <p:txBody>
                <a:bodyPr wrap="square" rtlCol="0">
                  <a:spAutoFit/>
                </a:bodyPr>
                <a:lstStyle/>
                <a:p>
                  <a:pPr algn="just">
                    <a:spcAft>
                      <a:spcPts val="600"/>
                    </a:spcAft>
                  </a:pPr>
                  <a:r>
                    <a:rPr lang="en-US" sz="1000" dirty="0">
                      <a:latin typeface="Aptos" panose="020B0004020202020204" pitchFamily="34" charset="0"/>
                    </a:rPr>
                    <a:t>BEC is currently engaged by Lynas Kalgoorlie to perform the complete control system design and commissioning for the new Cracking and Leaching Plant currently under construction in Kalgoorlie. </a:t>
                  </a:r>
                </a:p>
                <a:p>
                  <a:pPr algn="just">
                    <a:spcAft>
                      <a:spcPts val="600"/>
                    </a:spcAft>
                  </a:pPr>
                  <a:r>
                    <a:rPr lang="en-US" sz="1000" dirty="0">
                      <a:latin typeface="Aptos" panose="020B0004020202020204" pitchFamily="34" charset="0"/>
                    </a:rPr>
                    <a:t>The controls group combined with the E&amp;I group to design and develop an integrated control system for approximately 350 drives, 1500 instruments, and multiple vendor packages.</a:t>
                  </a:r>
                </a:p>
                <a:p>
                  <a:pPr algn="just">
                    <a:spcAft>
                      <a:spcPts val="600"/>
                    </a:spcAft>
                  </a:pPr>
                  <a:r>
                    <a:rPr lang="en-US" sz="1000" dirty="0">
                      <a:latin typeface="Aptos" panose="020B0004020202020204" pitchFamily="34" charset="0"/>
                    </a:rPr>
                    <a:t>On-site commissioning and plant tuning is in progress for client handover. </a:t>
                  </a:r>
                </a:p>
              </p:txBody>
            </p:sp>
          </p:grpSp>
          <p:sp>
            <p:nvSpPr>
              <p:cNvPr id="62" name="TextBox 61">
                <a:extLst>
                  <a:ext uri="{FF2B5EF4-FFF2-40B4-BE49-F238E27FC236}">
                    <a16:creationId xmlns:a16="http://schemas.microsoft.com/office/drawing/2014/main" id="{8029A700-9A70-2EC8-25E7-7A51522963A8}"/>
                  </a:ext>
                </a:extLst>
              </p:cNvPr>
              <p:cNvSpPr txBox="1"/>
              <p:nvPr/>
            </p:nvSpPr>
            <p:spPr>
              <a:xfrm>
                <a:off x="1302110" y="3537657"/>
                <a:ext cx="2804434" cy="583427"/>
              </a:xfrm>
              <a:prstGeom prst="rect">
                <a:avLst/>
              </a:prstGeom>
              <a:noFill/>
            </p:spPr>
            <p:txBody>
              <a:bodyPr wrap="square" rtlCol="0">
                <a:spAutoFit/>
              </a:bodyPr>
              <a:lstStyle/>
              <a:p>
                <a:pPr algn="just"/>
                <a:r>
                  <a:rPr lang="en-US" sz="1000" dirty="0">
                    <a:solidFill>
                      <a:schemeClr val="bg1"/>
                    </a:solidFill>
                    <a:latin typeface="Aptos" panose="020B0004020202020204" pitchFamily="34" charset="0"/>
                  </a:rPr>
                  <a:t>Location: Kalgoorlie, Western Australia</a:t>
                </a:r>
              </a:p>
              <a:p>
                <a:pPr algn="just"/>
                <a:r>
                  <a:rPr lang="en-US" sz="1000" dirty="0">
                    <a:solidFill>
                      <a:schemeClr val="bg1"/>
                    </a:solidFill>
                    <a:latin typeface="Aptos" panose="020B0004020202020204" pitchFamily="34" charset="0"/>
                  </a:rPr>
                  <a:t>Client: Lynas Rare Earths</a:t>
                </a:r>
              </a:p>
              <a:p>
                <a:pPr algn="just"/>
                <a:r>
                  <a:rPr lang="en-US" sz="1000" dirty="0">
                    <a:solidFill>
                      <a:schemeClr val="bg1"/>
                    </a:solidFill>
                    <a:latin typeface="Aptos" panose="020B0004020202020204" pitchFamily="34" charset="0"/>
                  </a:rPr>
                  <a:t>Fee: $0.83 million</a:t>
                </a:r>
              </a:p>
            </p:txBody>
          </p:sp>
          <p:sp>
            <p:nvSpPr>
              <p:cNvPr id="63" name="TextBox 62">
                <a:extLst>
                  <a:ext uri="{FF2B5EF4-FFF2-40B4-BE49-F238E27FC236}">
                    <a16:creationId xmlns:a16="http://schemas.microsoft.com/office/drawing/2014/main" id="{A1FA6A2C-9B0E-88FF-020B-7629C09993A5}"/>
                  </a:ext>
                </a:extLst>
              </p:cNvPr>
              <p:cNvSpPr txBox="1"/>
              <p:nvPr/>
            </p:nvSpPr>
            <p:spPr>
              <a:xfrm>
                <a:off x="1302110" y="2894304"/>
                <a:ext cx="2804434" cy="551014"/>
              </a:xfrm>
              <a:prstGeom prst="rect">
                <a:avLst/>
              </a:prstGeom>
              <a:noFill/>
            </p:spPr>
            <p:txBody>
              <a:bodyPr wrap="square" rtlCol="0">
                <a:spAutoFit/>
              </a:bodyPr>
              <a:lstStyle/>
              <a:p>
                <a:pPr>
                  <a:spcAft>
                    <a:spcPts val="600"/>
                  </a:spcAft>
                </a:pPr>
                <a:r>
                  <a:rPr lang="en-US" sz="1400" dirty="0">
                    <a:solidFill>
                      <a:schemeClr val="bg1"/>
                    </a:solidFill>
                    <a:latin typeface="Aptos" panose="020B0004020202020204" pitchFamily="34" charset="0"/>
                  </a:rPr>
                  <a:t>Lynas Cracking and Leaching Plant (2020 – Present)</a:t>
                </a:r>
              </a:p>
            </p:txBody>
          </p:sp>
        </p:grpSp>
      </p:grpSp>
    </p:spTree>
    <p:extLst>
      <p:ext uri="{BB962C8B-B14F-4D97-AF65-F5344CB8AC3E}">
        <p14:creationId xmlns:p14="http://schemas.microsoft.com/office/powerpoint/2010/main" val="23334592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S_COMPARE_SHAPE_ID" val="6f2e2261-1c54-4bf2-8228-eb2d3f65015e"/>
</p:tagLst>
</file>

<file path=ppt/tags/tag10.xml><?xml version="1.0" encoding="utf-8"?>
<p:tagLst xmlns:a="http://schemas.openxmlformats.org/drawingml/2006/main" xmlns:r="http://schemas.openxmlformats.org/officeDocument/2006/relationships" xmlns:p="http://schemas.openxmlformats.org/presentationml/2006/main">
  <p:tag name="PS_COMPARE_SHAPE_ID" val="33556f43-5d83-4c61-a0c9-eb54da2a7d7a"/>
</p:tagLst>
</file>

<file path=ppt/tags/tag11.xml><?xml version="1.0" encoding="utf-8"?>
<p:tagLst xmlns:a="http://schemas.openxmlformats.org/drawingml/2006/main" xmlns:r="http://schemas.openxmlformats.org/officeDocument/2006/relationships" xmlns:p="http://schemas.openxmlformats.org/presentationml/2006/main">
  <p:tag name="PS_COMPARE_SHAPE_ID" val="fac89046-d16b-4f6c-b192-465eab662db3"/>
</p:tagLst>
</file>

<file path=ppt/tags/tag12.xml><?xml version="1.0" encoding="utf-8"?>
<p:tagLst xmlns:a="http://schemas.openxmlformats.org/drawingml/2006/main" xmlns:r="http://schemas.openxmlformats.org/officeDocument/2006/relationships" xmlns:p="http://schemas.openxmlformats.org/presentationml/2006/main">
  <p:tag name="PS_COMPARE_SHAPE_ID" val="26d88f85-613a-4289-a2d6-b0677d91f83c"/>
</p:tagLst>
</file>

<file path=ppt/tags/tag13.xml><?xml version="1.0" encoding="utf-8"?>
<p:tagLst xmlns:a="http://schemas.openxmlformats.org/drawingml/2006/main" xmlns:r="http://schemas.openxmlformats.org/officeDocument/2006/relationships" xmlns:p="http://schemas.openxmlformats.org/presentationml/2006/main">
  <p:tag name="PS_COMPARE_SHAPE_ID" val="6f2e2261-1c54-4bf2-8228-eb2d3f65015e"/>
</p:tagLst>
</file>

<file path=ppt/tags/tag14.xml><?xml version="1.0" encoding="utf-8"?>
<p:tagLst xmlns:a="http://schemas.openxmlformats.org/drawingml/2006/main" xmlns:r="http://schemas.openxmlformats.org/officeDocument/2006/relationships" xmlns:p="http://schemas.openxmlformats.org/presentationml/2006/main">
  <p:tag name="PS_COMPARE_SHAPE_ID" val="33556f43-5d83-4c61-a0c9-eb54da2a7d7a"/>
</p:tagLst>
</file>

<file path=ppt/tags/tag15.xml><?xml version="1.0" encoding="utf-8"?>
<p:tagLst xmlns:a="http://schemas.openxmlformats.org/drawingml/2006/main" xmlns:r="http://schemas.openxmlformats.org/officeDocument/2006/relationships" xmlns:p="http://schemas.openxmlformats.org/presentationml/2006/main">
  <p:tag name="PS_COMPARE_SHAPE_ID" val="fac89046-d16b-4f6c-b192-465eab662db3"/>
</p:tagLst>
</file>

<file path=ppt/tags/tag16.xml><?xml version="1.0" encoding="utf-8"?>
<p:tagLst xmlns:a="http://schemas.openxmlformats.org/drawingml/2006/main" xmlns:r="http://schemas.openxmlformats.org/officeDocument/2006/relationships" xmlns:p="http://schemas.openxmlformats.org/presentationml/2006/main">
  <p:tag name="PS_COMPARE_SHAPE_ID" val="26d88f85-613a-4289-a2d6-b0677d91f83c"/>
</p:tagLst>
</file>

<file path=ppt/tags/tag17.xml><?xml version="1.0" encoding="utf-8"?>
<p:tagLst xmlns:a="http://schemas.openxmlformats.org/drawingml/2006/main" xmlns:r="http://schemas.openxmlformats.org/officeDocument/2006/relationships" xmlns:p="http://schemas.openxmlformats.org/presentationml/2006/main">
  <p:tag name="PS_COMPARE_SHAPE_ID" val="6f2e2261-1c54-4bf2-8228-eb2d3f65015e"/>
</p:tagLst>
</file>

<file path=ppt/tags/tag18.xml><?xml version="1.0" encoding="utf-8"?>
<p:tagLst xmlns:a="http://schemas.openxmlformats.org/drawingml/2006/main" xmlns:r="http://schemas.openxmlformats.org/officeDocument/2006/relationships" xmlns:p="http://schemas.openxmlformats.org/presentationml/2006/main">
  <p:tag name="PS_COMPARE_SHAPE_ID" val="33556f43-5d83-4c61-a0c9-eb54da2a7d7a"/>
</p:tagLst>
</file>

<file path=ppt/tags/tag19.xml><?xml version="1.0" encoding="utf-8"?>
<p:tagLst xmlns:a="http://schemas.openxmlformats.org/drawingml/2006/main" xmlns:r="http://schemas.openxmlformats.org/officeDocument/2006/relationships" xmlns:p="http://schemas.openxmlformats.org/presentationml/2006/main">
  <p:tag name="PS_COMPARE_SHAPE_ID" val="fac89046-d16b-4f6c-b192-465eab662db3"/>
</p:tagLst>
</file>

<file path=ppt/tags/tag2.xml><?xml version="1.0" encoding="utf-8"?>
<p:tagLst xmlns:a="http://schemas.openxmlformats.org/drawingml/2006/main" xmlns:r="http://schemas.openxmlformats.org/officeDocument/2006/relationships" xmlns:p="http://schemas.openxmlformats.org/presentationml/2006/main">
  <p:tag name="PS_COMPARE_SHAPE_ID" val="33556f43-5d83-4c61-a0c9-eb54da2a7d7a"/>
</p:tagLst>
</file>

<file path=ppt/tags/tag20.xml><?xml version="1.0" encoding="utf-8"?>
<p:tagLst xmlns:a="http://schemas.openxmlformats.org/drawingml/2006/main" xmlns:r="http://schemas.openxmlformats.org/officeDocument/2006/relationships" xmlns:p="http://schemas.openxmlformats.org/presentationml/2006/main">
  <p:tag name="PS_COMPARE_SHAPE_ID" val="26d88f85-613a-4289-a2d6-b0677d91f83c"/>
</p:tagLst>
</file>

<file path=ppt/tags/tag21.xml><?xml version="1.0" encoding="utf-8"?>
<p:tagLst xmlns:a="http://schemas.openxmlformats.org/drawingml/2006/main" xmlns:r="http://schemas.openxmlformats.org/officeDocument/2006/relationships" xmlns:p="http://schemas.openxmlformats.org/presentationml/2006/main">
  <p:tag name="PS_COMPARE_SHAPE_ID" val="6f2e2261-1c54-4bf2-8228-eb2d3f65015e"/>
</p:tagLst>
</file>

<file path=ppt/tags/tag22.xml><?xml version="1.0" encoding="utf-8"?>
<p:tagLst xmlns:a="http://schemas.openxmlformats.org/drawingml/2006/main" xmlns:r="http://schemas.openxmlformats.org/officeDocument/2006/relationships" xmlns:p="http://schemas.openxmlformats.org/presentationml/2006/main">
  <p:tag name="PS_COMPARE_SHAPE_ID" val="33556f43-5d83-4c61-a0c9-eb54da2a7d7a"/>
</p:tagLst>
</file>

<file path=ppt/tags/tag23.xml><?xml version="1.0" encoding="utf-8"?>
<p:tagLst xmlns:a="http://schemas.openxmlformats.org/drawingml/2006/main" xmlns:r="http://schemas.openxmlformats.org/officeDocument/2006/relationships" xmlns:p="http://schemas.openxmlformats.org/presentationml/2006/main">
  <p:tag name="PS_COMPARE_SHAPE_ID" val="fac89046-d16b-4f6c-b192-465eab662db3"/>
</p:tagLst>
</file>

<file path=ppt/tags/tag24.xml><?xml version="1.0" encoding="utf-8"?>
<p:tagLst xmlns:a="http://schemas.openxmlformats.org/drawingml/2006/main" xmlns:r="http://schemas.openxmlformats.org/officeDocument/2006/relationships" xmlns:p="http://schemas.openxmlformats.org/presentationml/2006/main">
  <p:tag name="PS_COMPARE_SHAPE_ID" val="26d88f85-613a-4289-a2d6-b0677d91f83c"/>
</p:tagLst>
</file>

<file path=ppt/tags/tag25.xml><?xml version="1.0" encoding="utf-8"?>
<p:tagLst xmlns:a="http://schemas.openxmlformats.org/drawingml/2006/main" xmlns:r="http://schemas.openxmlformats.org/officeDocument/2006/relationships" xmlns:p="http://schemas.openxmlformats.org/presentationml/2006/main">
  <p:tag name="IMPORTABLE" val="True"/>
  <p:tag name="PS_COMPARE_SHAPE_ID" val="995a240c-cf63-4470-a88e-fb087b67d8cd"/>
</p:tagLst>
</file>

<file path=ppt/tags/tag3.xml><?xml version="1.0" encoding="utf-8"?>
<p:tagLst xmlns:a="http://schemas.openxmlformats.org/drawingml/2006/main" xmlns:r="http://schemas.openxmlformats.org/officeDocument/2006/relationships" xmlns:p="http://schemas.openxmlformats.org/presentationml/2006/main">
  <p:tag name="PS_COMPARE_SHAPE_ID" val="fac89046-d16b-4f6c-b192-465eab662db3"/>
</p:tagLst>
</file>

<file path=ppt/tags/tag4.xml><?xml version="1.0" encoding="utf-8"?>
<p:tagLst xmlns:a="http://schemas.openxmlformats.org/drawingml/2006/main" xmlns:r="http://schemas.openxmlformats.org/officeDocument/2006/relationships" xmlns:p="http://schemas.openxmlformats.org/presentationml/2006/main">
  <p:tag name="PS_COMPARE_SHAPE_ID" val="26d88f85-613a-4289-a2d6-b0677d91f83c"/>
</p:tagLst>
</file>

<file path=ppt/tags/tag5.xml><?xml version="1.0" encoding="utf-8"?>
<p:tagLst xmlns:a="http://schemas.openxmlformats.org/drawingml/2006/main" xmlns:r="http://schemas.openxmlformats.org/officeDocument/2006/relationships" xmlns:p="http://schemas.openxmlformats.org/presentationml/2006/main">
  <p:tag name="PS_COMPARE_SHAPE_ID" val="6f2e2261-1c54-4bf2-8228-eb2d3f65015e"/>
</p:tagLst>
</file>

<file path=ppt/tags/tag6.xml><?xml version="1.0" encoding="utf-8"?>
<p:tagLst xmlns:a="http://schemas.openxmlformats.org/drawingml/2006/main" xmlns:r="http://schemas.openxmlformats.org/officeDocument/2006/relationships" xmlns:p="http://schemas.openxmlformats.org/presentationml/2006/main">
  <p:tag name="PS_COMPARE_SHAPE_ID" val="33556f43-5d83-4c61-a0c9-eb54da2a7d7a"/>
</p:tagLst>
</file>

<file path=ppt/tags/tag7.xml><?xml version="1.0" encoding="utf-8"?>
<p:tagLst xmlns:a="http://schemas.openxmlformats.org/drawingml/2006/main" xmlns:r="http://schemas.openxmlformats.org/officeDocument/2006/relationships" xmlns:p="http://schemas.openxmlformats.org/presentationml/2006/main">
  <p:tag name="PS_COMPARE_SHAPE_ID" val="fac89046-d16b-4f6c-b192-465eab662db3"/>
</p:tagLst>
</file>

<file path=ppt/tags/tag8.xml><?xml version="1.0" encoding="utf-8"?>
<p:tagLst xmlns:a="http://schemas.openxmlformats.org/drawingml/2006/main" xmlns:r="http://schemas.openxmlformats.org/officeDocument/2006/relationships" xmlns:p="http://schemas.openxmlformats.org/presentationml/2006/main">
  <p:tag name="PS_COMPARE_SHAPE_ID" val="26d88f85-613a-4289-a2d6-b0677d91f83c"/>
</p:tagLst>
</file>

<file path=ppt/tags/tag9.xml><?xml version="1.0" encoding="utf-8"?>
<p:tagLst xmlns:a="http://schemas.openxmlformats.org/drawingml/2006/main" xmlns:r="http://schemas.openxmlformats.org/officeDocument/2006/relationships" xmlns:p="http://schemas.openxmlformats.org/presentationml/2006/main">
  <p:tag name="PS_COMPARE_SHAPE_ID" val="6f2e2261-1c54-4bf2-8228-eb2d3f65015e"/>
</p:tagLst>
</file>

<file path=ppt/theme/theme1.xml><?xml version="1.0" encoding="utf-8"?>
<a:theme xmlns:a="http://schemas.openxmlformats.org/drawingml/2006/main" name="Office Theme">
  <a:themeElements>
    <a:clrScheme name="RSM">
      <a:dk1>
        <a:srgbClr val="63666A"/>
      </a:dk1>
      <a:lt1>
        <a:srgbClr val="FFFFFF"/>
      </a:lt1>
      <a:dk2>
        <a:srgbClr val="3F9C35"/>
      </a:dk2>
      <a:lt2>
        <a:srgbClr val="808080"/>
      </a:lt2>
      <a:accent1>
        <a:srgbClr val="009CDE"/>
      </a:accent1>
      <a:accent2>
        <a:srgbClr val="3F9C35"/>
      </a:accent2>
      <a:accent3>
        <a:srgbClr val="888B8D"/>
      </a:accent3>
      <a:accent4>
        <a:srgbClr val="63666A"/>
      </a:accent4>
      <a:accent5>
        <a:srgbClr val="34A798"/>
      </a:accent5>
      <a:accent6>
        <a:srgbClr val="9F5CC0"/>
      </a:accent6>
      <a:hlink>
        <a:srgbClr val="66C3EB"/>
      </a:hlink>
      <a:folHlink>
        <a:srgbClr val="98D7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3751</Words>
  <Application>Microsoft Office PowerPoint</Application>
  <PresentationFormat>Widescreen</PresentationFormat>
  <Paragraphs>343</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Calibri</vt:lpstr>
      <vt:lpstr>Calibri Light</vt:lpstr>
      <vt:lpstr>Office Theme</vt:lpstr>
      <vt:lpstr>PowerPoint Presentation</vt:lpstr>
      <vt:lpstr>1. Company Overview</vt:lpstr>
      <vt:lpstr>PowerPoint Presentation</vt:lpstr>
      <vt:lpstr>3. Power Systems</vt:lpstr>
      <vt:lpstr>3. Power Systems</vt:lpstr>
      <vt:lpstr>4. Electrical &amp; Instrumentation</vt:lpstr>
      <vt:lpstr>4. Electrical &amp; Instrumentation</vt:lpstr>
      <vt:lpstr>5. Automation &amp; Control Systems</vt:lpstr>
      <vt:lpstr>5. Automation &amp; Control Systems</vt:lpstr>
      <vt:lpstr>6. Technology, Innovation &amp; Bespoke Solutions</vt:lpstr>
      <vt:lpstr>6. Technology, Innovation &amp; Bespoke Solutions</vt:lpstr>
      <vt:lpstr>7. Organisational and Team</vt:lpstr>
      <vt:lpstr>8. Leadership Team</vt:lpstr>
      <vt:lpstr>9. Recent Major 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Leslie</dc:creator>
  <cp:lastModifiedBy>Michael Drake-Brockman</cp:lastModifiedBy>
  <cp:revision>16</cp:revision>
  <cp:lastPrinted>2024-03-14T03:38:27Z</cp:lastPrinted>
  <dcterms:created xsi:type="dcterms:W3CDTF">2023-11-23T10:13:04Z</dcterms:created>
  <dcterms:modified xsi:type="dcterms:W3CDTF">2024-08-27T03:10:08Z</dcterms:modified>
</cp:coreProperties>
</file>